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32"/>
  </p:notesMasterIdLst>
  <p:sldIdLst>
    <p:sldId id="859" r:id="rId2"/>
    <p:sldId id="1018" r:id="rId3"/>
    <p:sldId id="1020" r:id="rId4"/>
    <p:sldId id="1021" r:id="rId5"/>
    <p:sldId id="1026" r:id="rId6"/>
    <p:sldId id="1069" r:id="rId7"/>
    <p:sldId id="1037" r:id="rId8"/>
    <p:sldId id="1038" r:id="rId9"/>
    <p:sldId id="1043" r:id="rId10"/>
    <p:sldId id="1039" r:id="rId11"/>
    <p:sldId id="1070" r:id="rId12"/>
    <p:sldId id="1081" r:id="rId13"/>
    <p:sldId id="1045" r:id="rId14"/>
    <p:sldId id="1046" r:id="rId15"/>
    <p:sldId id="1072" r:id="rId16"/>
    <p:sldId id="1047" r:id="rId17"/>
    <p:sldId id="1073" r:id="rId18"/>
    <p:sldId id="1052" r:id="rId19"/>
    <p:sldId id="1066" r:id="rId20"/>
    <p:sldId id="1075" r:id="rId21"/>
    <p:sldId id="1076" r:id="rId22"/>
    <p:sldId id="1077" r:id="rId23"/>
    <p:sldId id="1078" r:id="rId24"/>
    <p:sldId id="1074" r:id="rId25"/>
    <p:sldId id="1067" r:id="rId26"/>
    <p:sldId id="1062" r:id="rId27"/>
    <p:sldId id="1063" r:id="rId28"/>
    <p:sldId id="1079" r:id="rId29"/>
    <p:sldId id="1080" r:id="rId30"/>
    <p:sldId id="1068" r:id="rId31"/>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8ECDD"/>
    <a:srgbClr val="FF0000"/>
    <a:srgbClr val="8DC369"/>
    <a:srgbClr val="009900"/>
    <a:srgbClr val="62812B"/>
    <a:srgbClr val="A0C83C"/>
    <a:srgbClr val="006C45"/>
    <a:srgbClr val="009B64"/>
    <a:srgbClr val="FF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14" autoAdjust="0"/>
    <p:restoredTop sz="94606" autoAdjust="0"/>
  </p:normalViewPr>
  <p:slideViewPr>
    <p:cSldViewPr>
      <p:cViewPr varScale="1">
        <p:scale>
          <a:sx n="111" d="100"/>
          <a:sy n="111" d="100"/>
        </p:scale>
        <p:origin x="510" y="126"/>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2025/6/26</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2" name="文本框 1">
            <a:extLst>
              <a:ext uri="{FF2B5EF4-FFF2-40B4-BE49-F238E27FC236}">
                <a16:creationId xmlns:a16="http://schemas.microsoft.com/office/drawing/2014/main" id="{219857E9-DB34-5941-E21D-6094E576DAD9}"/>
              </a:ext>
            </a:extLst>
          </p:cNvPr>
          <p:cNvSpPr txBox="1"/>
          <p:nvPr userDrawn="1"/>
        </p:nvSpPr>
        <p:spPr>
          <a:xfrm>
            <a:off x="4006974" y="-27384"/>
            <a:ext cx="7920880"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a:solidFill>
                  <a:prstClr val="black"/>
                </a:solidFill>
                <a:latin typeface="楷体" panose="02010609060101010101" pitchFamily="49" charset="-122"/>
                <a:ea typeface="楷体" panose="02010609060101010101" pitchFamily="49" charset="-122"/>
              </a:rPr>
              <a:t>实验班全程提优训练 高中化学 选择性必修</a:t>
            </a:r>
            <a:r>
              <a:rPr lang="en-US" altLang="zh-CN" sz="2000" dirty="0">
                <a:solidFill>
                  <a:prstClr val="black"/>
                </a:solidFill>
                <a:latin typeface="楷体" panose="02010609060101010101" pitchFamily="49" charset="-122"/>
                <a:ea typeface="楷体" panose="02010609060101010101" pitchFamily="49" charset="-122"/>
              </a:rPr>
              <a:t>1 </a:t>
            </a:r>
            <a:r>
              <a:rPr lang="zh-CN" altLang="en-US" sz="2000" dirty="0">
                <a:solidFill>
                  <a:prstClr val="black"/>
                </a:solidFill>
                <a:latin typeface="楷体" panose="02010609060101010101" pitchFamily="49" charset="-122"/>
                <a:ea typeface="楷体" panose="02010609060101010101" pitchFamily="49" charset="-122"/>
              </a:rPr>
              <a:t>化学反应原理 </a:t>
            </a:r>
            <a:r>
              <a:rPr lang="en-US" altLang="zh-CN" sz="2000" dirty="0" err="1">
                <a:solidFill>
                  <a:prstClr val="black"/>
                </a:solidFill>
                <a:latin typeface="楷体" panose="02010609060101010101" pitchFamily="49" charset="-122"/>
                <a:ea typeface="楷体" panose="02010609060101010101" pitchFamily="49" charset="-122"/>
              </a:rPr>
              <a:t>RMJY</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2025/6/26</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1.xml"/><Relationship Id="rId4" Type="http://schemas.openxmlformats.org/officeDocument/2006/relationships/image" Target="../media/image18.png"/></Relationships>
</file>

<file path=ppt/slides/_rels/slide11.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1.xml"/><Relationship Id="rId4" Type="http://schemas.openxmlformats.org/officeDocument/2006/relationships/image" Target="../media/image23.png"/></Relationships>
</file>

<file path=ppt/slides/_rels/slide13.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6.png"/><Relationship Id="rId1" Type="http://schemas.openxmlformats.org/officeDocument/2006/relationships/slideLayout" Target="../slideLayouts/slideLayout1.xml"/><Relationship Id="rId5" Type="http://schemas.openxmlformats.org/officeDocument/2006/relationships/image" Target="../media/image18.png"/><Relationship Id="rId4" Type="http://schemas.openxmlformats.org/officeDocument/2006/relationships/image" Target="../media/image28.png"/></Relationships>
</file>

<file path=ppt/slides/_rels/slide15.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27.png"/><Relationship Id="rId1" Type="http://schemas.openxmlformats.org/officeDocument/2006/relationships/slideLayout" Target="../slideLayouts/slideLayout1.xml"/><Relationship Id="rId4" Type="http://schemas.openxmlformats.org/officeDocument/2006/relationships/image" Target="../media/image29.png"/></Relationships>
</file>

<file path=ppt/slides/_rels/slide16.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31.png"/><Relationship Id="rId1" Type="http://schemas.openxmlformats.org/officeDocument/2006/relationships/slideLayout" Target="../slideLayouts/slideLayout1.xml"/><Relationship Id="rId6" Type="http://schemas.openxmlformats.org/officeDocument/2006/relationships/image" Target="../media/image19.png"/><Relationship Id="rId5" Type="http://schemas.openxmlformats.org/officeDocument/2006/relationships/image" Target="../media/image32.png"/><Relationship Id="rId4" Type="http://schemas.openxmlformats.org/officeDocument/2006/relationships/image" Target="../media/image30.png"/></Relationships>
</file>

<file path=ppt/slides/_rels/slide17.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33.png"/><Relationship Id="rId1" Type="http://schemas.openxmlformats.org/officeDocument/2006/relationships/slideLayout" Target="../slideLayouts/slideLayout1.xml"/><Relationship Id="rId4" Type="http://schemas.openxmlformats.org/officeDocument/2006/relationships/image" Target="../media/image34.png"/></Relationships>
</file>

<file path=ppt/slides/_rels/slide18.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5.pn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7.png"/><Relationship Id="rId1" Type="http://schemas.openxmlformats.org/officeDocument/2006/relationships/slideLayout" Target="../slideLayouts/slideLayout1.xml"/><Relationship Id="rId4" Type="http://schemas.openxmlformats.org/officeDocument/2006/relationships/image" Target="../media/image18.png"/></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20.xml.rels><?xml version="1.0" encoding="UTF-8" standalone="yes"?>
<Relationships xmlns="http://schemas.openxmlformats.org/package/2006/relationships"><Relationship Id="rId3" Type="http://schemas.openxmlformats.org/officeDocument/2006/relationships/image" Target="../media/image29.png"/><Relationship Id="rId7" Type="http://schemas.openxmlformats.org/officeDocument/2006/relationships/image" Target="../media/image38.png"/><Relationship Id="rId2" Type="http://schemas.openxmlformats.org/officeDocument/2006/relationships/image" Target="../media/image37.png"/><Relationship Id="rId1" Type="http://schemas.openxmlformats.org/officeDocument/2006/relationships/slideLayout" Target="../slideLayouts/slideLayout1.xml"/><Relationship Id="rId6" Type="http://schemas.openxmlformats.org/officeDocument/2006/relationships/image" Target="../media/image18.png"/><Relationship Id="rId5" Type="http://schemas.openxmlformats.org/officeDocument/2006/relationships/image" Target="../media/image19.png"/><Relationship Id="rId4" Type="http://schemas.openxmlformats.org/officeDocument/2006/relationships/image" Target="../media/image39.png"/></Relationships>
</file>

<file path=ppt/slides/_rels/slide21.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40.pn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41.png"/><Relationship Id="rId1" Type="http://schemas.openxmlformats.org/officeDocument/2006/relationships/slideLayout" Target="../slideLayouts/slideLayout1.xml"/><Relationship Id="rId4" Type="http://schemas.openxmlformats.org/officeDocument/2006/relationships/image" Target="../media/image40.png"/></Relationships>
</file>

<file path=ppt/slides/_rels/slide25.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33.png"/><Relationship Id="rId1" Type="http://schemas.openxmlformats.org/officeDocument/2006/relationships/slideLayout" Target="../slideLayouts/slideLayout1.xml"/><Relationship Id="rId4" Type="http://schemas.openxmlformats.org/officeDocument/2006/relationships/image" Target="../media/image43.png"/></Relationships>
</file>

<file path=ppt/slides/_rels/slide26.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3" Type="http://schemas.openxmlformats.org/officeDocument/2006/relationships/image" Target="../media/image19.png"/><Relationship Id="rId7" Type="http://schemas.openxmlformats.org/officeDocument/2006/relationships/image" Target="../media/image47.png"/><Relationship Id="rId2" Type="http://schemas.openxmlformats.org/officeDocument/2006/relationships/image" Target="../media/image25.png"/><Relationship Id="rId1" Type="http://schemas.openxmlformats.org/officeDocument/2006/relationships/slideLayout" Target="../slideLayouts/slideLayout1.xml"/><Relationship Id="rId6" Type="http://schemas.openxmlformats.org/officeDocument/2006/relationships/image" Target="../media/image46.png"/><Relationship Id="rId5" Type="http://schemas.openxmlformats.org/officeDocument/2006/relationships/image" Target="../media/image45.png"/><Relationship Id="rId4" Type="http://schemas.openxmlformats.org/officeDocument/2006/relationships/image" Target="../media/image18.png"/></Relationships>
</file>

<file path=ppt/slides/_rels/slide28.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image" Target="../media/image48.png"/><Relationship Id="rId1" Type="http://schemas.openxmlformats.org/officeDocument/2006/relationships/slideLayout" Target="../slideLayouts/slideLayout1.xml"/><Relationship Id="rId5" Type="http://schemas.openxmlformats.org/officeDocument/2006/relationships/image" Target="../media/image18.png"/><Relationship Id="rId4" Type="http://schemas.openxmlformats.org/officeDocument/2006/relationships/image" Target="../media/image19.png"/></Relationships>
</file>

<file path=ppt/slides/_rels/slide29.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image" Target="../media/image50.png"/><Relationship Id="rId1" Type="http://schemas.openxmlformats.org/officeDocument/2006/relationships/slideLayout" Target="../slideLayouts/slideLayout1.xml"/><Relationship Id="rId6" Type="http://schemas.openxmlformats.org/officeDocument/2006/relationships/image" Target="../media/image29.png"/><Relationship Id="rId5" Type="http://schemas.openxmlformats.org/officeDocument/2006/relationships/image" Target="../media/image18.png"/><Relationship Id="rId4" Type="http://schemas.openxmlformats.org/officeDocument/2006/relationships/image" Target="../media/image19.png"/></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image" Target="../media/image33.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1.xml"/><Relationship Id="rId4" Type="http://schemas.openxmlformats.org/officeDocument/2006/relationships/image" Target="../media/image12.png"/></Relationships>
</file>

<file path=ppt/slides/_rels/slide8.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334327" y="1721001"/>
            <a:ext cx="11523345" cy="1191993"/>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第一章</a:t>
            </a:r>
            <a:r>
              <a:rPr lang="zh-CN" altLang="en-US" sz="5400" b="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　</a:t>
            </a: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化学反应的热效应</a:t>
            </a:r>
            <a:endParaRPr lang="zh-CN" altLang="en-US" sz="54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7" name="文本框 6"/>
          <p:cNvSpPr txBox="1"/>
          <p:nvPr/>
        </p:nvSpPr>
        <p:spPr>
          <a:xfrm>
            <a:off x="334327" y="3115491"/>
            <a:ext cx="11523345" cy="1069845"/>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4800" b="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第二节　反应热的计算</a:t>
            </a:r>
            <a:endPar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内容占位符 2">
                <a:extLst>
                  <a:ext uri="{FF2B5EF4-FFF2-40B4-BE49-F238E27FC236}">
                    <a16:creationId xmlns:a16="http://schemas.microsoft.com/office/drawing/2014/main" id="{11EC537E-B762-E648-537D-74C8031B80B6}"/>
                  </a:ext>
                </a:extLst>
              </p:cNvPr>
              <p:cNvSpPr>
                <a:spLocks noGrp="1"/>
              </p:cNvSpPr>
              <p:nvPr>
                <p:ph idx="1"/>
              </p:nvPr>
            </p:nvSpPr>
            <p:spPr>
              <a:xfrm>
                <a:off x="360854" y="746120"/>
                <a:ext cx="11485848" cy="2310761"/>
              </a:xfrm>
            </p:spPr>
            <p:txBody>
              <a:bodyPr/>
              <a:lstStyle/>
              <a:p>
                <a:pPr hangingPunct="0"/>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已知：</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As</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bar>
                      </m:num>
                      <m:den>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den>
                    </m:f>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AsO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spc="-100">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spc="-100">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spc="-100">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b="1" spc="-100"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spc="-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en-US" altLang="zh-CN" b="1" spc="-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14:m>
                  <m:oMath xmlns:m="http://schemas.openxmlformats.org/officeDocument/2006/math">
                    <m:f>
                      <m:fPr>
                        <m:ctrlPr>
                          <a:rPr lang="zh-CN" altLang="zh-CN" b="1" i="1" spc="-100">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b="1" i="1" spc="-100">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spc="-10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bar>
                      </m:num>
                      <m:den>
                        <m:r>
                          <a:rPr lang="en-US" altLang="zh-CN" b="1" i="1" spc="-100"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den>
                    </m:f>
                  </m:oMath>
                </a14:m>
                <a:r>
                  <a:rPr lang="en-US"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spc="-100"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b="1" spc="-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1" spc="-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spc="-100"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pc="-100">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en-US"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2As</a:t>
                </a:r>
                <a:r>
                  <a:rPr lang="en-US" altLang="zh-CN" b="1" spc="-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1" spc="-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spc="-100">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spc="-100">
                            <a:solidFill>
                              <a:srgbClr val="000000"/>
                            </a:solidFill>
                            <a:latin typeface="Cambria Math" panose="02040503050406030204" pitchFamily="18" charset="0"/>
                            <a:ea typeface="宋体" panose="02010600030101010101" pitchFamily="2" charset="-122"/>
                            <a:cs typeface="Times New Roman" panose="02020603050405020304" pitchFamily="18" charset="0"/>
                          </a:rPr>
                          <m:t>𝟓</m:t>
                        </m:r>
                      </m:num>
                      <m:den>
                        <m:r>
                          <a:rPr lang="en-US" altLang="zh-CN" b="1" i="1" spc="-100">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b="1" spc="-100"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spc="-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en-US" altLang="zh-CN" b="1" spc="-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14:m>
                  <m:oMath xmlns:m="http://schemas.openxmlformats.org/officeDocument/2006/math">
                    <m:f>
                      <m:fPr>
                        <m:ctrlPr>
                          <a:rPr lang="zh-CN" altLang="zh-CN" b="1" i="1" spc="-100">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b="1" i="1" spc="-100">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spc="-10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bar>
                      </m:num>
                      <m:den>
                        <m:r>
                          <a:rPr lang="en-US" altLang="zh-CN" b="1" i="1" spc="-100"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den>
                    </m:f>
                  </m:oMath>
                </a14:m>
                <a:r>
                  <a:rPr lang="en-US"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As</a:t>
                </a:r>
                <a:r>
                  <a:rPr lang="en-US" altLang="zh-CN" b="1" spc="-100"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b="1" spc="-100"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b="1" spc="-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1" spc="-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spc="-100"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。则反应 </a:t>
                </a:r>
                <a:r>
                  <a:rPr lang="en-US"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As</a:t>
                </a:r>
                <a:r>
                  <a:rPr lang="en-US" altLang="zh-CN" b="1" spc="-100"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b="1" spc="-100"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14:m>
                  <m:oMath xmlns:m="http://schemas.openxmlformats.org/officeDocument/2006/math">
                    <m:d>
                      <m:dPr>
                        <m:ctrlPr>
                          <a:rPr lang="zh-CN" altLang="zh-CN" b="1" i="1" spc="-100">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dPr>
                      <m:e>
                        <m:r>
                          <a:rPr lang="en-US" altLang="zh-CN" b="1" i="1" spc="-100">
                            <a:solidFill>
                              <a:srgbClr val="000000"/>
                            </a:solidFill>
                            <a:latin typeface="Cambria Math" panose="02040503050406030204" pitchFamily="18" charset="0"/>
                            <a:ea typeface="宋体" panose="02010600030101010101" pitchFamily="2" charset="-122"/>
                            <a:cs typeface="Times New Roman" panose="02020603050405020304" pitchFamily="18" charset="0"/>
                          </a:rPr>
                          <m:t>𝐬</m:t>
                        </m:r>
                      </m:e>
                    </m:d>
                  </m:oMath>
                </a14:m>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14:m>
                  <m:oMath xmlns:m="http://schemas.openxmlformats.org/officeDocument/2006/math">
                    <m:d>
                      <m:d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d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𝐥</m:t>
                        </m:r>
                      </m:e>
                    </m:d>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bar>
                      </m:num>
                      <m:den>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den>
                    </m:f>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AsO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14:m>
                  <m:oMath xmlns:m="http://schemas.openxmlformats.org/officeDocument/2006/math">
                    <m:d>
                      <m:d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d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𝐬</m:t>
                        </m:r>
                      </m:e>
                    </m:d>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3" name="内容占位符 2">
                <a:extLst>
                  <a:ext uri="{FF2B5EF4-FFF2-40B4-BE49-F238E27FC236}">
                    <a16:creationId xmlns:a16="http://schemas.microsoft.com/office/drawing/2014/main" id="{11EC537E-B762-E648-537D-74C8031B80B6}"/>
                  </a:ext>
                </a:extLst>
              </p:cNvPr>
              <p:cNvSpPr>
                <a:spLocks noGrp="1" noRot="1" noChangeAspect="1" noMove="1" noResize="1" noEditPoints="1" noAdjustHandles="1" noChangeArrowheads="1" noChangeShapeType="1" noTextEdit="1"/>
              </p:cNvSpPr>
              <p:nvPr>
                <p:ph idx="1"/>
              </p:nvPr>
            </p:nvSpPr>
            <p:spPr>
              <a:xfrm>
                <a:off x="360854" y="746120"/>
                <a:ext cx="11485848" cy="2310761"/>
              </a:xfrm>
              <a:blipFill>
                <a:blip r:embed="rId2"/>
                <a:stretch>
                  <a:fillRect l="-796" r="-849" b="-2111"/>
                </a:stretch>
              </a:blipFill>
            </p:spPr>
            <p:txBody>
              <a:bodyPr/>
              <a:lstStyle/>
              <a:p>
                <a:r>
                  <a:rPr lang="zh-CN" altLang="en-US">
                    <a:noFill/>
                  </a:rPr>
                  <a:t> </a:t>
                </a:r>
              </a:p>
            </p:txBody>
          </p:sp>
        </mc:Fallback>
      </mc:AlternateContent>
      <p:pic>
        <p:nvPicPr>
          <p:cNvPr id="5" name="图片 4"/>
          <p:cNvPicPr>
            <a:picLocks noChangeAspect="1"/>
          </p:cNvPicPr>
          <p:nvPr/>
        </p:nvPicPr>
        <p:blipFill>
          <a:blip r:embed="rId3"/>
          <a:stretch>
            <a:fillRect/>
          </a:stretch>
        </p:blipFill>
        <p:spPr>
          <a:xfrm>
            <a:off x="369071" y="1046929"/>
            <a:ext cx="1186153" cy="401015"/>
          </a:xfrm>
          <a:prstGeom prst="rect">
            <a:avLst/>
          </a:prstGeom>
        </p:spPr>
      </p:pic>
      <p:pic>
        <p:nvPicPr>
          <p:cNvPr id="2" name="图片 1"/>
          <p:cNvPicPr>
            <a:picLocks noChangeAspect="1"/>
          </p:cNvPicPr>
          <p:nvPr/>
        </p:nvPicPr>
        <p:blipFill>
          <a:blip r:embed="rId4"/>
          <a:stretch>
            <a:fillRect/>
          </a:stretch>
        </p:blipFill>
        <p:spPr>
          <a:xfrm>
            <a:off x="403575" y="3130165"/>
            <a:ext cx="1046020" cy="423292"/>
          </a:xfrm>
          <a:prstGeom prst="rect">
            <a:avLst/>
          </a:prstGeom>
        </p:spPr>
      </p:pic>
      <p:sp>
        <p:nvSpPr>
          <p:cNvPr id="6" name="文本框 5">
            <a:extLst>
              <a:ext uri="{FF2B5EF4-FFF2-40B4-BE49-F238E27FC236}">
                <a16:creationId xmlns:a16="http://schemas.microsoft.com/office/drawing/2014/main" id="{D9A5B0FD-AF1A-2AB9-962E-4C072C6FFDD3}"/>
              </a:ext>
            </a:extLst>
          </p:cNvPr>
          <p:cNvSpPr txBox="1"/>
          <p:nvPr/>
        </p:nvSpPr>
        <p:spPr>
          <a:xfrm>
            <a:off x="1126654" y="2977209"/>
            <a:ext cx="6093068" cy="576248"/>
          </a:xfrm>
          <a:prstGeom prst="rect">
            <a:avLst/>
          </a:prstGeom>
          <a:noFill/>
        </p:spPr>
        <p:txBody>
          <a:bodyPr wrap="square">
            <a:spAutoFit/>
          </a:bodyPr>
          <a:lstStyle/>
          <a:p>
            <a:pPr algn="just" hangingPunct="0">
              <a:lnSpc>
                <a:spcPct val="150000"/>
              </a:lnSpc>
            </a:pPr>
            <a:r>
              <a:rPr lang="zh-CN" alt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2Δ</a:t>
            </a:r>
            <a:r>
              <a:rPr lang="en-US" altLang="zh-CN"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a:t>
            </a:r>
            <a:r>
              <a:rPr lang="en-US" altLang="zh-CN"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zh-CN" alt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3Δ</a:t>
            </a:r>
            <a:r>
              <a:rPr lang="en-US" altLang="zh-CN"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a:t>
            </a:r>
            <a:r>
              <a:rPr lang="en-US" altLang="zh-CN"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alt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Δ</a:t>
            </a:r>
            <a:r>
              <a:rPr lang="en-US" altLang="zh-CN"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a:t>
            </a:r>
            <a:r>
              <a:rPr lang="en-US" altLang="zh-CN"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2696569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p:cNvPicPr>
            <a:picLocks noChangeAspect="1"/>
          </p:cNvPicPr>
          <p:nvPr/>
        </p:nvPicPr>
        <p:blipFill>
          <a:blip r:embed="rId2">
            <a:clrChange>
              <a:clrFrom>
                <a:srgbClr val="FFFFFF"/>
              </a:clrFrom>
              <a:clrTo>
                <a:srgbClr val="FFFFFF">
                  <a:alpha val="0"/>
                </a:srgbClr>
              </a:clrTo>
            </a:clrChange>
          </a:blip>
          <a:stretch>
            <a:fillRect/>
          </a:stretch>
        </p:blipFill>
        <p:spPr>
          <a:xfrm>
            <a:off x="347113" y="730366"/>
            <a:ext cx="1046020" cy="428292"/>
          </a:xfrm>
          <a:prstGeom prst="rect">
            <a:avLst/>
          </a:prstGeom>
        </p:spPr>
      </p:pic>
      <p:pic>
        <p:nvPicPr>
          <p:cNvPr id="3" name="wht6.jpg" descr="id:2147492929;FounderCES">
            <a:extLst>
              <a:ext uri="{FF2B5EF4-FFF2-40B4-BE49-F238E27FC236}">
                <a16:creationId xmlns:a16="http://schemas.microsoft.com/office/drawing/2014/main" id="{9ABEFDB0-7070-5F3A-0839-2CF258C78358}"/>
              </a:ext>
            </a:extLst>
          </p:cNvPr>
          <p:cNvPicPr>
            <a:picLocks noChangeAspect="1"/>
          </p:cNvPicPr>
          <p:nvPr/>
        </p:nvPicPr>
        <p:blipFill>
          <a:blip r:embed="rId3"/>
          <a:stretch>
            <a:fillRect/>
          </a:stretch>
        </p:blipFill>
        <p:spPr>
          <a:xfrm>
            <a:off x="1702718" y="793581"/>
            <a:ext cx="4248472" cy="5768882"/>
          </a:xfrm>
          <a:prstGeom prst="rect">
            <a:avLst/>
          </a:prstGeom>
        </p:spPr>
      </p:pic>
    </p:spTree>
    <p:extLst>
      <p:ext uri="{BB962C8B-B14F-4D97-AF65-F5344CB8AC3E}">
        <p14:creationId xmlns:p14="http://schemas.microsoft.com/office/powerpoint/2010/main" val="184193959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2"/>
          <a:stretch>
            <a:fillRect/>
          </a:stretch>
        </p:blipFill>
        <p:spPr>
          <a:xfrm>
            <a:off x="396840" y="962472"/>
            <a:ext cx="11386998" cy="3834680"/>
          </a:xfrm>
          <a:prstGeom prst="rect">
            <a:avLst/>
          </a:prstGeom>
        </p:spPr>
      </p:pic>
      <p:sp>
        <p:nvSpPr>
          <p:cNvPr id="4" name="内容占位符 4">
            <a:extLst>
              <a:ext uri="{FF2B5EF4-FFF2-40B4-BE49-F238E27FC236}">
                <a16:creationId xmlns:a16="http://schemas.microsoft.com/office/drawing/2014/main" id="{8A6C94E6-4137-0C94-4B59-35E2CECC1C26}"/>
              </a:ext>
            </a:extLst>
          </p:cNvPr>
          <p:cNvSpPr>
            <a:spLocks noGrp="1"/>
          </p:cNvSpPr>
          <p:nvPr>
            <p:ph idx="1"/>
          </p:nvPr>
        </p:nvSpPr>
        <p:spPr>
          <a:xfrm>
            <a:off x="431124" y="921059"/>
            <a:ext cx="11485848" cy="576248"/>
          </a:xfrm>
        </p:spPr>
        <p:txBody>
          <a:bodyPr/>
          <a:lstStyle/>
          <a:p>
            <a:pPr hangingPunct="0"/>
            <a:r>
              <a:rPr lang="en-US"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应用</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加合</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法计算反应热的关键与步骤</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图片 4">
            <a:extLst>
              <a:ext uri="{FF2B5EF4-FFF2-40B4-BE49-F238E27FC236}">
                <a16:creationId xmlns:a16="http://schemas.microsoft.com/office/drawing/2014/main" id="{BDA3AB66-9C35-6E58-AC40-22B3BE335545}"/>
              </a:ext>
            </a:extLst>
          </p:cNvPr>
          <p:cNvPicPr>
            <a:picLocks noChangeAspect="1"/>
          </p:cNvPicPr>
          <p:nvPr/>
        </p:nvPicPr>
        <p:blipFill>
          <a:blip r:embed="rId3"/>
          <a:stretch>
            <a:fillRect/>
          </a:stretch>
        </p:blipFill>
        <p:spPr>
          <a:xfrm>
            <a:off x="487208" y="960348"/>
            <a:ext cx="2039559" cy="497670"/>
          </a:xfrm>
          <a:prstGeom prst="rect">
            <a:avLst/>
          </a:prstGeom>
        </p:spPr>
      </p:pic>
      <p:pic>
        <p:nvPicPr>
          <p:cNvPr id="6" name="CX454.EPS" descr="id:2147492950;FounderCES"/>
          <p:cNvPicPr/>
          <p:nvPr/>
        </p:nvPicPr>
        <p:blipFill>
          <a:blip r:embed="rId4"/>
          <a:stretch>
            <a:fillRect/>
          </a:stretch>
        </p:blipFill>
        <p:spPr>
          <a:xfrm>
            <a:off x="3574926" y="1545569"/>
            <a:ext cx="4718050" cy="3087370"/>
          </a:xfrm>
          <a:prstGeom prst="rect">
            <a:avLst/>
          </a:prstGeom>
        </p:spPr>
      </p:pic>
    </p:spTree>
    <p:extLst>
      <p:ext uri="{BB962C8B-B14F-4D97-AF65-F5344CB8AC3E}">
        <p14:creationId xmlns:p14="http://schemas.microsoft.com/office/powerpoint/2010/main" val="420873243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内容占位符 4">
            <a:extLst>
              <a:ext uri="{FF2B5EF4-FFF2-40B4-BE49-F238E27FC236}">
                <a16:creationId xmlns:a16="http://schemas.microsoft.com/office/drawing/2014/main" id="{1F1F75EB-1A63-8256-2FBA-6916BFBA1E6A}"/>
              </a:ext>
            </a:extLst>
          </p:cNvPr>
          <p:cNvSpPr>
            <a:spLocks noGrp="1"/>
          </p:cNvSpPr>
          <p:nvPr>
            <p:ph idx="1"/>
          </p:nvPr>
        </p:nvSpPr>
        <p:spPr>
          <a:xfrm>
            <a:off x="360854" y="746120"/>
            <a:ext cx="11485848" cy="5865195"/>
          </a:xfrm>
        </p:spPr>
        <p:txBody>
          <a:bodyPr/>
          <a:lstStyle/>
          <a:p>
            <a:pPr hangingPunct="0"/>
            <a:r>
              <a:rPr lang="en-US" altLang="zh-CN" sz="2300" b="1">
                <a:solidFill>
                  <a:srgbClr val="00A451"/>
                </a:solidFill>
                <a:latin typeface="宋体" panose="02010600030101010101" pitchFamily="2" charset="-122"/>
                <a:ea typeface="宋体" panose="02010600030101010101" pitchFamily="2" charset="-122"/>
                <a:cs typeface="Times New Roman" panose="02020603050405020304" pitchFamily="18" charset="0"/>
              </a:rPr>
              <a:t>      “</a:t>
            </a:r>
            <a:r>
              <a:rPr lang="zh-CN" altLang="zh-CN" sz="2300" b="1">
                <a:solidFill>
                  <a:srgbClr val="00A451"/>
                </a:solidFill>
                <a:latin typeface="Times New Roman" panose="02020603050405020304" pitchFamily="18" charset="0"/>
                <a:ea typeface="黑体" panose="02010609060101010101" pitchFamily="49" charset="-122"/>
                <a:cs typeface="Times New Roman" panose="02020603050405020304" pitchFamily="18" charset="0"/>
              </a:rPr>
              <a:t>四根据</a:t>
            </a:r>
            <a:r>
              <a:rPr lang="en-US" altLang="zh-CN" sz="2300" b="1">
                <a:solidFill>
                  <a:srgbClr val="00A451"/>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a:solidFill>
                  <a:srgbClr val="00A451"/>
                </a:solidFill>
                <a:latin typeface="Times New Roman" panose="02020603050405020304" pitchFamily="18" charset="0"/>
                <a:ea typeface="黑体" panose="02010609060101010101" pitchFamily="49" charset="-122"/>
                <a:cs typeface="Times New Roman" panose="02020603050405020304" pitchFamily="18" charset="0"/>
              </a:rPr>
              <a:t>破解热化学方程式的书写</a:t>
            </a:r>
            <a:endPar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r>
              <a:rPr lang="en-US" altLang="zh-CN" sz="23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sz="23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根据反应的热量变化</a:t>
            </a:r>
            <a:endPar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sz="23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与化学方程式一一对应，利用已知的质量或物质的量及对应的能量变化，换算成化学方程式的计量数对应的</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sz="23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，一定要标注物质的聚集状态。</a:t>
            </a:r>
            <a:endPar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r>
              <a:rPr lang="en-US" altLang="zh-CN" sz="23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z="23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根据化学键的键能</a:t>
            </a:r>
            <a:endPar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r>
              <a:rPr lang="en-US" altLang="zh-CN" sz="2300" b="1">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明确每种物质的化学键的种类和数目，且按照化学计量数表示的物质的量进行计算。</a:t>
            </a:r>
            <a:endPar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r>
              <a:rPr lang="en-US" altLang="zh-CN" sz="2300" b="1">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sz="23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sz="23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反应物的总键能</a:t>
            </a:r>
            <a:r>
              <a:rPr lang="en-US" altLang="zh-CN" sz="23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sz="23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生成物的总键能</a:t>
            </a:r>
            <a:r>
              <a:rPr lang="en-US" altLang="zh-CN" sz="23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r>
              <a:rPr lang="en-US" altLang="zh-CN" sz="23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sz="23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根据能量图像</a:t>
            </a:r>
            <a:endPar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r>
              <a:rPr lang="en-US" altLang="zh-CN" sz="2300" b="1">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读懂图像，明确图像所提供的信息。</a:t>
            </a:r>
            <a:endPar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r>
              <a:rPr lang="en-US" altLang="zh-CN" sz="2300" b="1">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根据图像所提供的信息，综合运用相关知识，分析、判断、计算。</a:t>
            </a:r>
            <a:endPar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r>
              <a:rPr lang="en-US" altLang="zh-CN" sz="23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sz="23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根据盖斯定律</a:t>
            </a:r>
            <a:endPar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要点2.EPS" descr="id:2147491311;FounderCES"/>
          <p:cNvPicPr/>
          <p:nvPr/>
        </p:nvPicPr>
        <p:blipFill>
          <a:blip r:embed="rId2"/>
          <a:stretch>
            <a:fillRect/>
          </a:stretch>
        </p:blipFill>
        <p:spPr>
          <a:xfrm>
            <a:off x="406574" y="908720"/>
            <a:ext cx="952500" cy="334010"/>
          </a:xfrm>
          <a:prstGeom prst="rect">
            <a:avLst/>
          </a:prstGeom>
        </p:spPr>
      </p:pic>
    </p:spTree>
    <p:extLst>
      <p:ext uri="{BB962C8B-B14F-4D97-AF65-F5344CB8AC3E}">
        <p14:creationId xmlns:p14="http://schemas.microsoft.com/office/powerpoint/2010/main" val="22491117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内容占位符 1">
                <a:extLst>
                  <a:ext uri="{FF2B5EF4-FFF2-40B4-BE49-F238E27FC236}">
                    <a16:creationId xmlns:a16="http://schemas.microsoft.com/office/drawing/2014/main" id="{A48B800A-9053-26E0-088C-E2FB25EC4C92}"/>
                  </a:ext>
                </a:extLst>
              </p:cNvPr>
              <p:cNvSpPr>
                <a:spLocks noGrp="1"/>
              </p:cNvSpPr>
              <p:nvPr>
                <p:ph idx="1"/>
              </p:nvPr>
            </p:nvSpPr>
            <p:spPr>
              <a:xfrm>
                <a:off x="360854" y="746120"/>
                <a:ext cx="11485848" cy="2909323"/>
              </a:xfrm>
            </p:spPr>
            <p:txBody>
              <a:bodyPr/>
              <a:lstStyle/>
              <a:p>
                <a:pPr hangingPunct="0"/>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化学反应中的焓变与反应物和生成物的键能</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有关。</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25</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101kPa</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下，已知</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1g</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氢气完全燃烧生成液态水时放出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142.9kJ</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的热量，表示氢气燃烧热的热化学方程式是</a:t>
                </a:r>
                <a:r>
                  <a:rPr lang="zh-CN" altLang="zh-CN" b="1" u="sng">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u="sng">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已知：</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436kJ</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mol</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bar>
                      </m:num>
                      <m:den>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den>
                    </m:f>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498kJ</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mol</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，则</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u="sng">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______</a:t>
                </a:r>
              </a:p>
              <a:p>
                <a:pPr hangingPunct="0"/>
                <a:r>
                  <a:rPr lang="en-US" altLang="zh-CN" b="1" u="sng">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2" name="内容占位符 1">
                <a:extLst>
                  <a:ext uri="{FF2B5EF4-FFF2-40B4-BE49-F238E27FC236}">
                    <a16:creationId xmlns:a16="http://schemas.microsoft.com/office/drawing/2014/main" id="{A48B800A-9053-26E0-088C-E2FB25EC4C92}"/>
                  </a:ext>
                </a:extLst>
              </p:cNvPr>
              <p:cNvSpPr>
                <a:spLocks noGrp="1" noRot="1" noChangeAspect="1" noMove="1" noResize="1" noEditPoints="1" noAdjustHandles="1" noChangeArrowheads="1" noChangeShapeType="1" noTextEdit="1"/>
              </p:cNvSpPr>
              <p:nvPr>
                <p:ph idx="1"/>
              </p:nvPr>
            </p:nvSpPr>
            <p:spPr>
              <a:xfrm>
                <a:off x="360854" y="746120"/>
                <a:ext cx="11485848" cy="2909323"/>
              </a:xfrm>
              <a:blipFill>
                <a:blip r:embed="rId2"/>
                <a:stretch>
                  <a:fillRect l="-796" r="-849" b="-3138"/>
                </a:stretch>
              </a:blipFill>
            </p:spPr>
            <p:txBody>
              <a:bodyPr/>
              <a:lstStyle/>
              <a:p>
                <a:r>
                  <a:rPr lang="zh-CN" altLang="en-US">
                    <a:noFill/>
                  </a:rPr>
                  <a:t> </a:t>
                </a:r>
              </a:p>
            </p:txBody>
          </p:sp>
        </mc:Fallback>
      </mc:AlternateContent>
      <p:pic>
        <p:nvPicPr>
          <p:cNvPr id="9" name="24典例2.EPS" descr="id:2147492653;FounderCES">
            <a:extLst>
              <a:ext uri="{FF2B5EF4-FFF2-40B4-BE49-F238E27FC236}">
                <a16:creationId xmlns:a16="http://schemas.microsoft.com/office/drawing/2014/main" id="{998FE7EE-51D7-30C4-0569-4E96DEC537C3}"/>
              </a:ext>
            </a:extLst>
          </p:cNvPr>
          <p:cNvPicPr>
            <a:picLocks noChangeAspect="1"/>
          </p:cNvPicPr>
          <p:nvPr/>
        </p:nvPicPr>
        <p:blipFill>
          <a:blip r:embed="rId3"/>
          <a:stretch>
            <a:fillRect/>
          </a:stretch>
        </p:blipFill>
        <p:spPr>
          <a:xfrm>
            <a:off x="387229" y="899928"/>
            <a:ext cx="1167995" cy="375767"/>
          </a:xfrm>
          <a:prstGeom prst="rect">
            <a:avLst/>
          </a:prstGeom>
        </p:spPr>
      </p:pic>
      <mc:AlternateContent xmlns:mc="http://schemas.openxmlformats.org/markup-compatibility/2006" xmlns:a14="http://schemas.microsoft.com/office/drawing/2010/main">
        <mc:Choice Requires="a14">
          <p:sp>
            <p:nvSpPr>
              <p:cNvPr id="3" name="内容占位符 2">
                <a:extLst>
                  <a:ext uri="{FF2B5EF4-FFF2-40B4-BE49-F238E27FC236}">
                    <a16:creationId xmlns:a16="http://schemas.microsoft.com/office/drawing/2014/main" id="{CD8B7496-CCB3-4832-30F2-1C93637C7B8C}"/>
                  </a:ext>
                </a:extLst>
              </p:cNvPr>
              <p:cNvSpPr txBox="1">
                <a:spLocks/>
              </p:cNvSpPr>
              <p:nvPr/>
            </p:nvSpPr>
            <p:spPr bwMode="auto">
              <a:xfrm>
                <a:off x="1342678" y="3573016"/>
                <a:ext cx="10504024" cy="823559"/>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r>
                  <a:rPr lang="en-US" altLang="zh-CN" b="1">
                    <a:solidFill>
                      <a:srgbClr val="000000"/>
                    </a:solidFill>
                    <a:latin typeface="Times New Roman" panose="02020603050405020304" pitchFamily="18" charset="0"/>
                    <a:ea typeface="宋体" panose="02010600030101010101" pitchFamily="2" charset="-122"/>
                  </a:rPr>
                  <a:t>H</a:t>
                </a:r>
                <a:r>
                  <a:rPr lang="en-US" altLang="zh-CN" b="1" baseline="-25000">
                    <a:solidFill>
                      <a:srgbClr val="000000"/>
                    </a:solidFill>
                    <a:latin typeface="Times New Roman" panose="02020603050405020304" pitchFamily="18" charset="0"/>
                    <a:ea typeface="宋体" panose="02010600030101010101" pitchFamily="2" charset="-122"/>
                  </a:rPr>
                  <a:t>2</a:t>
                </a:r>
                <a:r>
                  <a:rPr lang="en-US" altLang="zh-CN" b="1">
                    <a:solidFill>
                      <a:srgbClr val="000000"/>
                    </a:solidFill>
                    <a:latin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rPr>
                  <a:t>g</a:t>
                </a:r>
                <a:r>
                  <a:rPr lang="en-US" altLang="zh-CN" b="1">
                    <a:solidFill>
                      <a:srgbClr val="000000"/>
                    </a:solidFill>
                    <a:latin typeface="宋体" panose="02010600030101010101" pitchFamily="2" charset="-122"/>
                    <a:cs typeface="Times New Roman" panose="02020603050405020304" pitchFamily="18" charset="0"/>
                  </a:rPr>
                  <a:t>)</a:t>
                </a:r>
                <a:r>
                  <a:rPr lang="zh-CN" altLang="zh-CN" b="1">
                    <a:solidFill>
                      <a:srgbClr val="000000"/>
                    </a:solidFill>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latin typeface="Cambria Math" panose="02040503050406030204" pitchFamily="18" charset="0"/>
                            <a:ea typeface="Cambria Math" panose="020405030504060302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altLang="zh-CN" b="1">
                    <a:solidFill>
                      <a:srgbClr val="000000"/>
                    </a:solidFill>
                    <a:latin typeface="Times New Roman" panose="02020603050405020304" pitchFamily="18" charset="0"/>
                    <a:ea typeface="宋体" panose="02010600030101010101" pitchFamily="2" charset="-122"/>
                  </a:rPr>
                  <a:t>O</a:t>
                </a:r>
                <a:r>
                  <a:rPr lang="en-US" altLang="zh-CN" b="1" baseline="-25000">
                    <a:solidFill>
                      <a:srgbClr val="000000"/>
                    </a:solidFill>
                    <a:latin typeface="Times New Roman" panose="02020603050405020304" pitchFamily="18" charset="0"/>
                    <a:ea typeface="宋体" panose="02010600030101010101" pitchFamily="2" charset="-122"/>
                  </a:rPr>
                  <a:t>2</a:t>
                </a:r>
                <a:r>
                  <a:rPr lang="en-US" altLang="zh-CN" b="1">
                    <a:solidFill>
                      <a:srgbClr val="000000"/>
                    </a:solidFill>
                    <a:latin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rPr>
                  <a:t>g</a:t>
                </a:r>
                <a:r>
                  <a:rPr lang="en-US" altLang="zh-CN" b="1">
                    <a:solidFill>
                      <a:srgbClr val="000000"/>
                    </a:solidFill>
                    <a:latin typeface="宋体" panose="02010600030101010101" pitchFamily="2" charset="-122"/>
                    <a:cs typeface="Times New Roman" panose="02020603050405020304" pitchFamily="18" charset="0"/>
                  </a:rPr>
                  <a:t>)</a:t>
                </a:r>
                <a14:m>
                  <m:oMath xmlns:m="http://schemas.openxmlformats.org/officeDocument/2006/math">
                    <m:f>
                      <m:fPr>
                        <m:ctrlPr>
                          <a:rPr lang="zh-CN" altLang="zh-CN" b="1" i="1">
                            <a:latin typeface="Cambria Math" panose="02040503050406030204" pitchFamily="18" charset="0"/>
                            <a:ea typeface="Cambria Math" panose="02040503050406030204" pitchFamily="18" charset="0"/>
                          </a:rPr>
                        </m:ctrlPr>
                      </m:fPr>
                      <m:num>
                        <m:bar>
                          <m:barPr>
                            <m:ctrlPr>
                              <a:rPr lang="zh-CN" altLang="zh-CN" b="1" i="1">
                                <a:latin typeface="Cambria Math" panose="02040503050406030204" pitchFamily="18" charset="0"/>
                                <a:ea typeface="Cambria Math" panose="02040503050406030204" pitchFamily="18" charset="0"/>
                              </a:rPr>
                            </m:ctrlPr>
                          </m:bar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bar>
                      </m:num>
                      <m:den>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den>
                    </m:f>
                  </m:oMath>
                </a14:m>
                <a:r>
                  <a:rPr lang="en-US" altLang="zh-CN" b="1">
                    <a:solidFill>
                      <a:srgbClr val="000000"/>
                    </a:solidFill>
                    <a:latin typeface="Times New Roman" panose="02020603050405020304" pitchFamily="18" charset="0"/>
                    <a:ea typeface="宋体" panose="02010600030101010101" pitchFamily="2" charset="-122"/>
                  </a:rPr>
                  <a:t>H</a:t>
                </a:r>
                <a:r>
                  <a:rPr lang="en-US" altLang="zh-CN" b="1" baseline="-25000">
                    <a:solidFill>
                      <a:srgbClr val="000000"/>
                    </a:solidFill>
                    <a:latin typeface="Times New Roman" panose="02020603050405020304" pitchFamily="18" charset="0"/>
                    <a:ea typeface="宋体" panose="02010600030101010101" pitchFamily="2" charset="-122"/>
                  </a:rPr>
                  <a:t>2</a:t>
                </a:r>
                <a:r>
                  <a:rPr lang="en-US" altLang="zh-CN" b="1">
                    <a:solidFill>
                      <a:srgbClr val="000000"/>
                    </a:solidFill>
                    <a:latin typeface="Times New Roman" panose="02020603050405020304" pitchFamily="18" charset="0"/>
                    <a:ea typeface="宋体" panose="02010600030101010101" pitchFamily="2" charset="-122"/>
                  </a:rPr>
                  <a:t>O</a:t>
                </a:r>
                <a:r>
                  <a:rPr lang="en-US" altLang="zh-CN" b="1">
                    <a:solidFill>
                      <a:srgbClr val="000000"/>
                    </a:solidFill>
                    <a:latin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rPr>
                  <a:t>l</a:t>
                </a:r>
                <a:r>
                  <a:rPr lang="en-US" altLang="zh-CN" b="1">
                    <a:solidFill>
                      <a:srgbClr val="000000"/>
                    </a:solidFill>
                    <a:latin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rPr>
                  <a:t>Δ</a:t>
                </a:r>
                <a:r>
                  <a:rPr lang="en-US" altLang="zh-CN" b="1" i="1">
                    <a:solidFill>
                      <a:srgbClr val="000000"/>
                    </a:solidFill>
                    <a:latin typeface="Times New Roman" panose="02020603050405020304" pitchFamily="18" charset="0"/>
                    <a:ea typeface="宋体" panose="02010600030101010101" pitchFamily="2" charset="-122"/>
                  </a:rPr>
                  <a:t>H</a:t>
                </a:r>
                <a:r>
                  <a:rPr lang="zh-CN" altLang="zh-CN" b="1">
                    <a:solidFill>
                      <a:srgbClr val="000000"/>
                    </a:solidFill>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rPr>
                  <a:t>285.8kJ</a:t>
                </a:r>
                <a:r>
                  <a:rPr lang="en-US" altLang="zh-CN" b="1">
                    <a:solidFill>
                      <a:srgbClr val="000000"/>
                    </a:solidFill>
                    <a:latin typeface="Times New Roman" panose="02020603050405020304" pitchFamily="18" charset="0"/>
                    <a:ea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rPr>
                  <a:t>mol</a:t>
                </a:r>
                <a:r>
                  <a:rPr lang="zh-CN" altLang="zh-CN" b="1" baseline="30000">
                    <a:solidFill>
                      <a:srgbClr val="000000"/>
                    </a:solidFill>
                    <a:ea typeface="宋体" panose="02010600030101010101" pitchFamily="2" charset="-122"/>
                    <a:cs typeface="Times New Roman" panose="02020603050405020304" pitchFamily="18" charset="0"/>
                  </a:rPr>
                  <a:t>－</a:t>
                </a:r>
                <a:r>
                  <a:rPr lang="en-US" altLang="zh-CN" b="1" baseline="30000">
                    <a:solidFill>
                      <a:srgbClr val="000000"/>
                    </a:solidFill>
                    <a:latin typeface="Times New Roman" panose="02020603050405020304" pitchFamily="18" charset="0"/>
                    <a:ea typeface="宋体" panose="02010600030101010101" pitchFamily="2" charset="-122"/>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rPr>
                  <a:t>485.4kJ</a:t>
                </a:r>
                <a:r>
                  <a:rPr lang="en-US" altLang="zh-CN" b="1">
                    <a:solidFill>
                      <a:srgbClr val="000000"/>
                    </a:solidFill>
                    <a:latin typeface="Times New Roman" panose="02020603050405020304" pitchFamily="18" charset="0"/>
                    <a:ea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rPr>
                  <a:t>mol</a:t>
                </a:r>
                <a:r>
                  <a:rPr lang="zh-CN" altLang="zh-CN" b="1" baseline="30000">
                    <a:solidFill>
                      <a:srgbClr val="000000"/>
                    </a:solidFill>
                    <a:ea typeface="宋体" panose="02010600030101010101" pitchFamily="2" charset="-122"/>
                    <a:cs typeface="Times New Roman" panose="02020603050405020304" pitchFamily="18" charset="0"/>
                  </a:rPr>
                  <a:t>－</a:t>
                </a:r>
                <a:r>
                  <a:rPr lang="en-US" altLang="zh-CN" b="1" baseline="30000">
                    <a:solidFill>
                      <a:srgbClr val="000000"/>
                    </a:solidFill>
                    <a:latin typeface="Times New Roman" panose="02020603050405020304" pitchFamily="18" charset="0"/>
                    <a:ea typeface="宋体" panose="02010600030101010101" pitchFamily="2" charset="-122"/>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en-US"/>
              </a:p>
            </p:txBody>
          </p:sp>
        </mc:Choice>
        <mc:Fallback xmlns="">
          <p:sp>
            <p:nvSpPr>
              <p:cNvPr id="3" name="内容占位符 2">
                <a:extLst>
                  <a:ext uri="{FF2B5EF4-FFF2-40B4-BE49-F238E27FC236}">
                    <a16:creationId xmlns:a16="http://schemas.microsoft.com/office/drawing/2014/main" id="{CD8B7496-CCB3-4832-30F2-1C93637C7B8C}"/>
                  </a:ext>
                </a:extLst>
              </p:cNvPr>
              <p:cNvSpPr txBox="1">
                <a:spLocks noRot="1" noChangeAspect="1" noMove="1" noResize="1" noEditPoints="1" noAdjustHandles="1" noChangeArrowheads="1" noChangeShapeType="1" noTextEdit="1"/>
              </p:cNvSpPr>
              <p:nvPr/>
            </p:nvSpPr>
            <p:spPr bwMode="auto">
              <a:xfrm>
                <a:off x="1342678" y="3573016"/>
                <a:ext cx="10504024" cy="823559"/>
              </a:xfrm>
              <a:prstGeom prst="rect">
                <a:avLst/>
              </a:prstGeom>
              <a:blipFill>
                <a:blip r:embed="rId4"/>
                <a:stretch>
                  <a:fillRect l="-871" b="-6667"/>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a:noFill/>
                  </a:rPr>
                  <a:t> </a:t>
                </a:r>
              </a:p>
            </p:txBody>
          </p:sp>
        </mc:Fallback>
      </mc:AlternateContent>
      <p:pic>
        <p:nvPicPr>
          <p:cNvPr id="4" name="图片 3">
            <a:extLst>
              <a:ext uri="{FF2B5EF4-FFF2-40B4-BE49-F238E27FC236}">
                <a16:creationId xmlns:a16="http://schemas.microsoft.com/office/drawing/2014/main" id="{FAEF03B7-8FD4-182F-2FD8-B6CD339AC512}"/>
              </a:ext>
            </a:extLst>
          </p:cNvPr>
          <p:cNvPicPr>
            <a:picLocks noChangeAspect="1"/>
          </p:cNvPicPr>
          <p:nvPr/>
        </p:nvPicPr>
        <p:blipFill>
          <a:blip r:embed="rId5"/>
          <a:stretch>
            <a:fillRect/>
          </a:stretch>
        </p:blipFill>
        <p:spPr>
          <a:xfrm>
            <a:off x="403575" y="3869804"/>
            <a:ext cx="1046020" cy="423292"/>
          </a:xfrm>
          <a:prstGeom prst="rect">
            <a:avLst/>
          </a:prstGeom>
        </p:spPr>
      </p:pic>
    </p:spTree>
    <p:extLst>
      <p:ext uri="{BB962C8B-B14F-4D97-AF65-F5344CB8AC3E}">
        <p14:creationId xmlns:p14="http://schemas.microsoft.com/office/powerpoint/2010/main" val="16098169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a:extLst>
                  <a:ext uri="{FF2B5EF4-FFF2-40B4-BE49-F238E27FC236}">
                    <a16:creationId xmlns:a16="http://schemas.microsoft.com/office/drawing/2014/main" id="{1E4510D1-F468-7DC1-7AF3-FDF7729D9768}"/>
                  </a:ext>
                </a:extLst>
              </p:cNvPr>
              <p:cNvSpPr>
                <a:spLocks noGrp="1"/>
              </p:cNvSpPr>
              <p:nvPr>
                <p:ph idx="1"/>
              </p:nvPr>
            </p:nvSpPr>
            <p:spPr>
              <a:xfrm>
                <a:off x="360854" y="746120"/>
                <a:ext cx="11485848" cy="4281941"/>
              </a:xfrm>
            </p:spPr>
            <p:txBody>
              <a:bodyPr/>
              <a:lstStyle/>
              <a:p>
                <a:pPr algn="dist" hangingPunct="0"/>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1g</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氢气的物质的量</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𝟏𝐠</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𝟐𝐠</m:t>
                        </m:r>
                        <m:r>
                          <m:rPr>
                            <m:nor/>
                          </m:rP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𝐦𝐨</m:t>
                        </m:r>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𝐥</m:t>
                            </m:r>
                          </m:e>
                          <m:sup>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sup>
                        </m:sSup>
                      </m:den>
                    </m:f>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0.5mol</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完全燃烧生成液态水时放出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142.9kJ</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的热量</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1mol</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氢气完全燃烧生成液态水时放出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142.9</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kJ</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285.8kJ</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的热量</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zh-CN" altLang="zh-CN" b="1"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氢气燃烧热的热化学方程式可表示为</a:t>
                </a:r>
                <a:r>
                  <a:rPr lang="en-US" altLang="zh-CN"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spc="-100"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spc="-1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en-US" altLang="zh-CN" b="1" spc="-1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spc="-100">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spc="-100">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spc="-100">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altLang="zh-CN"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b="1" spc="-100"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spc="-1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en-US" altLang="zh-CN" b="1" spc="-1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14:m>
                  <m:oMath xmlns:m="http://schemas.openxmlformats.org/officeDocument/2006/math">
                    <m:f>
                      <m:fPr>
                        <m:ctrlPr>
                          <a:rPr lang="zh-CN" altLang="zh-CN" b="1" i="1" spc="-100">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b="1" i="1" spc="-100">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spc="-10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bar>
                      </m:num>
                      <m:den>
                        <m:r>
                          <a:rPr lang="en-US" altLang="zh-CN" b="1" i="1" spc="-100"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den>
                    </m:f>
                  </m:oMath>
                </a14:m>
                <a:r>
                  <a:rPr lang="en-US" altLang="zh-CN"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spc="-100"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b="1" spc="-1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1" spc="-1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285.8kJ</a:t>
                </a:r>
                <a:r>
                  <a:rPr lang="en-US" altLang="zh-CN" b="1" spc="-1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mol</a:t>
                </a:r>
                <a:r>
                  <a:rPr lang="zh-CN" altLang="zh-CN" b="1" spc="-100"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pc="-100"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dirty="0">
                    <a:solidFill>
                      <a:srgbClr val="00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H</a:t>
                </a:r>
                <a:r>
                  <a:rPr lang="zh-CN" altLang="zh-CN" b="1" dirty="0">
                    <a:solidFill>
                      <a:srgbClr val="00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285.8kJ</a:t>
                </a:r>
                <a:r>
                  <a:rPr lang="en-US" altLang="zh-CN" b="1" dirty="0">
                    <a:solidFill>
                      <a:srgbClr val="000000"/>
                    </a:solidFill>
                    <a:uFill>
                      <a:solidFill>
                        <a:srgbClr val="00B0F0"/>
                      </a:solidFill>
                    </a:u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a:solidFill>
                      <a:srgbClr val="00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mol</a:t>
                </a:r>
                <a:r>
                  <a:rPr lang="zh-CN" altLang="zh-CN" b="1" baseline="30000" dirty="0">
                    <a:solidFill>
                      <a:srgbClr val="00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30000" dirty="0">
                    <a:solidFill>
                      <a:srgbClr val="00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E</a:t>
                </a:r>
                <a:r>
                  <a:rPr lang="en-US" altLang="zh-CN" b="1" dirty="0">
                    <a:solidFill>
                      <a:srgbClr val="000000"/>
                    </a:solidFill>
                    <a:uFill>
                      <a:solidFill>
                        <a:srgbClr val="00B0F0"/>
                      </a:solidFill>
                    </a:u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dirty="0">
                    <a:solidFill>
                      <a:srgbClr val="000000"/>
                    </a:solidFill>
                    <a:uFill>
                      <a:solidFill>
                        <a:srgbClr val="00B0F0"/>
                      </a:solidFill>
                    </a:uFill>
                    <a:latin typeface="楷体" panose="02010609060101010101" pitchFamily="49" charset="-122"/>
                    <a:ea typeface="宋体" panose="02010600030101010101" pitchFamily="2" charset="-122"/>
                    <a:cs typeface="Times New Roman" panose="02020603050405020304" pitchFamily="18" charset="0"/>
                  </a:rPr>
                  <a:t>—</a:t>
                </a:r>
                <a:r>
                  <a:rPr lang="en-US" altLang="zh-CN" b="1" dirty="0">
                    <a:solidFill>
                      <a:srgbClr val="00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dirty="0">
                    <a:solidFill>
                      <a:srgbClr val="000000"/>
                    </a:solidFill>
                    <a:uFill>
                      <a:solidFill>
                        <a:srgbClr val="00B0F0"/>
                      </a:solidFill>
                    </a:u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uFill>
                              <a:solidFill>
                                <a:srgbClr val="00B0F0"/>
                              </a:solidFill>
                            </a:u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uFill>
                              <a:solidFill>
                                <a:srgbClr val="00B0F0"/>
                              </a:solidFill>
                            </a:u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uFill>
                              <a:solidFill>
                                <a:srgbClr val="00B0F0"/>
                              </a:solidFill>
                            </a:u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altLang="zh-CN" b="1" i="1" dirty="0">
                    <a:solidFill>
                      <a:srgbClr val="00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E</a:t>
                </a:r>
                <a:r>
                  <a:rPr lang="en-US" altLang="zh-CN" b="1" dirty="0">
                    <a:solidFill>
                      <a:srgbClr val="000000"/>
                    </a:solidFill>
                    <a:uFill>
                      <a:solidFill>
                        <a:srgbClr val="00B0F0"/>
                      </a:solidFill>
                    </a:u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O</a:t>
                </a:r>
                <a14:m>
                  <m:oMath xmlns:m="http://schemas.openxmlformats.org/officeDocument/2006/math">
                    <m:f>
                      <m:fPr>
                        <m:ctrlPr>
                          <a:rPr lang="zh-CN" altLang="zh-CN" b="1" i="1">
                            <a:solidFill>
                              <a:srgbClr val="000000"/>
                            </a:solidFill>
                            <a:uFill>
                              <a:solidFill>
                                <a:srgbClr val="00B0F0"/>
                              </a:solidFill>
                            </a:u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b="1" i="1">
                                <a:solidFill>
                                  <a:srgbClr val="000000"/>
                                </a:solidFill>
                                <a:uFill>
                                  <a:solidFill>
                                    <a:srgbClr val="00B0F0"/>
                                  </a:solidFill>
                                </a:u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a:solidFill>
                                  <a:srgbClr val="000000"/>
                                </a:solidFill>
                                <a:uFill>
                                  <a:solidFill>
                                    <a:srgbClr val="00B0F0"/>
                                  </a:solidFill>
                                </a:uFill>
                                <a:latin typeface="Cambria Math" panose="02040503050406030204" pitchFamily="18" charset="0"/>
                                <a:ea typeface="宋体" panose="02010600030101010101" pitchFamily="2" charset="-122"/>
                                <a:cs typeface="Times New Roman" panose="02020603050405020304" pitchFamily="18" charset="0"/>
                              </a:rPr>
                              <m:t>            </m:t>
                            </m:r>
                          </m:e>
                        </m:bar>
                      </m:num>
                      <m:den>
                        <m:r>
                          <a:rPr lang="en-US" altLang="zh-CN" b="1" i="1" smtClean="0">
                            <a:solidFill>
                              <a:srgbClr val="000000"/>
                            </a:solidFill>
                            <a:uFill>
                              <a:solidFill>
                                <a:srgbClr val="00B0F0"/>
                              </a:solidFill>
                            </a:uFill>
                            <a:latin typeface="Cambria Math" panose="02040503050406030204" pitchFamily="18" charset="0"/>
                            <a:ea typeface="宋体" panose="02010600030101010101" pitchFamily="2" charset="-122"/>
                            <a:cs typeface="Times New Roman" panose="02020603050405020304" pitchFamily="18" charset="0"/>
                          </a:rPr>
                          <m:t> </m:t>
                        </m:r>
                      </m:den>
                    </m:f>
                  </m:oMath>
                </a14:m>
                <a:r>
                  <a:rPr lang="en-US" altLang="zh-CN" b="1" dirty="0">
                    <a:solidFill>
                      <a:srgbClr val="00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O</a:t>
                </a:r>
                <a:r>
                  <a:rPr lang="en-US" altLang="zh-CN" b="1" dirty="0">
                    <a:solidFill>
                      <a:srgbClr val="000000"/>
                    </a:solidFill>
                    <a:uFill>
                      <a:solidFill>
                        <a:srgbClr val="00B0F0"/>
                      </a:solidFill>
                    </a:u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i="1" dirty="0">
                    <a:solidFill>
                      <a:srgbClr val="00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E</a:t>
                </a:r>
                <a:r>
                  <a:rPr lang="en-US" altLang="zh-CN" b="1" dirty="0">
                    <a:solidFill>
                      <a:srgbClr val="000000"/>
                    </a:solidFill>
                    <a:uFill>
                      <a:solidFill>
                        <a:srgbClr val="00B0F0"/>
                      </a:solidFill>
                    </a:u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O</a:t>
                </a:r>
                <a:r>
                  <a:rPr lang="en-US" altLang="zh-CN" b="1" dirty="0">
                    <a:solidFill>
                      <a:srgbClr val="000000"/>
                    </a:solidFill>
                    <a:uFill>
                      <a:solidFill>
                        <a:srgbClr val="00B0F0"/>
                      </a:solidFill>
                    </a:uFill>
                    <a:latin typeface="楷体" panose="02010609060101010101" pitchFamily="49" charset="-122"/>
                    <a:ea typeface="宋体" panose="02010600030101010101" pitchFamily="2" charset="-122"/>
                    <a:cs typeface="Times New Roman" panose="02020603050405020304" pitchFamily="18" charset="0"/>
                  </a:rPr>
                  <a:t>—</a:t>
                </a:r>
                <a:r>
                  <a:rPr lang="en-US" altLang="zh-CN" b="1" dirty="0">
                    <a:solidFill>
                      <a:srgbClr val="00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dirty="0">
                    <a:solidFill>
                      <a:srgbClr val="000000"/>
                    </a:solidFill>
                    <a:uFill>
                      <a:solidFill>
                        <a:srgbClr val="00B0F0"/>
                      </a:solidFill>
                    </a:u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E</a:t>
                </a:r>
                <a:r>
                  <a:rPr lang="en-US" altLang="zh-CN" b="1" dirty="0">
                    <a:solidFill>
                      <a:srgbClr val="000000"/>
                    </a:solidFill>
                    <a:uFill>
                      <a:solidFill>
                        <a:srgbClr val="00B0F0"/>
                      </a:solidFill>
                    </a:u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dirty="0">
                    <a:solidFill>
                      <a:srgbClr val="000000"/>
                    </a:solidFill>
                    <a:uFill>
                      <a:solidFill>
                        <a:srgbClr val="00B0F0"/>
                      </a:solidFill>
                    </a:uFill>
                    <a:latin typeface="楷体" panose="02010609060101010101" pitchFamily="49" charset="-122"/>
                    <a:ea typeface="宋体" panose="02010600030101010101" pitchFamily="2" charset="-122"/>
                    <a:cs typeface="Times New Roman" panose="02020603050405020304" pitchFamily="18" charset="0"/>
                  </a:rPr>
                  <a:t>—</a:t>
                </a:r>
                <a:r>
                  <a:rPr lang="en-US" altLang="zh-CN" b="1" dirty="0">
                    <a:solidFill>
                      <a:srgbClr val="00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dirty="0">
                    <a:solidFill>
                      <a:srgbClr val="000000"/>
                    </a:solidFill>
                    <a:uFill>
                      <a:solidFill>
                        <a:srgbClr val="00B0F0"/>
                      </a:solidFill>
                    </a:u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AEEF"/>
                    </a:solidFill>
                    <a:latin typeface="Times New Roman" panose="02020603050405020304" pitchFamily="18" charset="0"/>
                    <a:ea typeface="宋体" panose="02010600030101010101" pitchFamily="2" charset="-122"/>
                    <a:cs typeface="Times New Roman" panose="02020603050405020304" pitchFamily="18" charset="0"/>
                  </a:rPr>
                  <a:t>               </a:t>
                </a:r>
              </a:p>
              <a:p>
                <a:pPr indent="896938" hangingPunct="0"/>
                <a:r>
                  <a:rPr lang="en-US" altLang="zh-CN" b="1" dirty="0" smtClean="0">
                    <a:solidFill>
                      <a:srgbClr val="00AEEF"/>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dirty="0" smtClean="0">
                    <a:solidFill>
                      <a:srgbClr val="00AEEF"/>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b="1" dirty="0">
                    <a:solidFill>
                      <a:srgbClr val="00AEE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AEEF"/>
                    </a:solidFill>
                    <a:latin typeface="Times New Roman" panose="02020603050405020304" pitchFamily="18" charset="0"/>
                    <a:ea typeface="楷体" panose="02010609060101010101" pitchFamily="49" charset="-122"/>
                    <a:cs typeface="Times New Roman" panose="02020603050405020304" pitchFamily="18" charset="0"/>
                  </a:rPr>
                  <a:t>反应物的键能总和</a:t>
                </a:r>
                <a:r>
                  <a:rPr lang="zh-CN" altLang="zh-CN" b="1" dirty="0">
                    <a:solidFill>
                      <a:srgbClr val="00AEE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AEEF"/>
                    </a:solidFill>
                    <a:latin typeface="Times New Roman" panose="02020603050405020304" pitchFamily="18" charset="0"/>
                    <a:ea typeface="楷体" panose="02010609060101010101" pitchFamily="49" charset="-122"/>
                    <a:cs typeface="Times New Roman" panose="02020603050405020304" pitchFamily="18" charset="0"/>
                  </a:rPr>
                  <a:t>生成物的键能总和。</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436kJ</a:t>
                </a: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mol</a:t>
                </a:r>
                <a:r>
                  <a:rPr lang="zh-CN"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bar>
                      </m:num>
                      <m:den>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den>
                    </m:f>
                  </m:oMath>
                </a14:m>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498kJ</a:t>
                </a: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mol</a:t>
                </a:r>
                <a:r>
                  <a:rPr lang="zh-CN"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dirty="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485.4kJ</a:t>
                </a: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mol</a:t>
                </a:r>
                <a:r>
                  <a:rPr lang="zh-CN"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a:extLst>
                  <a:ext uri="{FF2B5EF4-FFF2-40B4-BE49-F238E27FC236}">
                    <a16:creationId xmlns:a16="http://schemas.microsoft.com/office/drawing/2014/main" id="{1E4510D1-F468-7DC1-7AF3-FDF7729D9768}"/>
                  </a:ext>
                </a:extLst>
              </p:cNvPr>
              <p:cNvSpPr>
                <a:spLocks noGrp="1" noRot="1" noChangeAspect="1" noMove="1" noResize="1" noEditPoints="1" noAdjustHandles="1" noChangeArrowheads="1" noChangeShapeType="1" noTextEdit="1"/>
              </p:cNvSpPr>
              <p:nvPr>
                <p:ph idx="1"/>
              </p:nvPr>
            </p:nvSpPr>
            <p:spPr>
              <a:xfrm>
                <a:off x="360854" y="746120"/>
                <a:ext cx="11485848" cy="4281941"/>
              </a:xfrm>
              <a:blipFill>
                <a:blip r:embed="rId2"/>
                <a:stretch>
                  <a:fillRect l="-796" r="-849" b="-569"/>
                </a:stretch>
              </a:blipFill>
            </p:spPr>
            <p:txBody>
              <a:bodyPr/>
              <a:lstStyle/>
              <a:p>
                <a:r>
                  <a:rPr lang="zh-CN" altLang="en-US">
                    <a:noFill/>
                  </a:rPr>
                  <a:t> </a:t>
                </a:r>
              </a:p>
            </p:txBody>
          </p:sp>
        </mc:Fallback>
      </mc:AlternateContent>
      <p:pic>
        <p:nvPicPr>
          <p:cNvPr id="4" name="图片 3">
            <a:extLst>
              <a:ext uri="{FF2B5EF4-FFF2-40B4-BE49-F238E27FC236}">
                <a16:creationId xmlns:a16="http://schemas.microsoft.com/office/drawing/2014/main" id="{C9D19C50-DC00-FAAA-B348-FFBDA750491C}"/>
              </a:ext>
            </a:extLst>
          </p:cNvPr>
          <p:cNvPicPr>
            <a:picLocks noChangeAspect="1"/>
          </p:cNvPicPr>
          <p:nvPr/>
        </p:nvPicPr>
        <p:blipFill>
          <a:blip r:embed="rId3"/>
          <a:stretch>
            <a:fillRect/>
          </a:stretch>
        </p:blipFill>
        <p:spPr>
          <a:xfrm>
            <a:off x="371327" y="1052736"/>
            <a:ext cx="1046020" cy="428292"/>
          </a:xfrm>
          <a:prstGeom prst="rect">
            <a:avLst/>
          </a:prstGeom>
        </p:spPr>
      </p:pic>
      <p:pic>
        <p:nvPicPr>
          <p:cNvPr id="5" name="箭头右下.eps" descr="id:2147492978;FounderCES">
            <a:extLst>
              <a:ext uri="{FF2B5EF4-FFF2-40B4-BE49-F238E27FC236}">
                <a16:creationId xmlns:a16="http://schemas.microsoft.com/office/drawing/2014/main" id="{FD1208BD-3C69-CC2D-AC1F-FEDC301F4DD8}"/>
              </a:ext>
            </a:extLst>
          </p:cNvPr>
          <p:cNvPicPr>
            <a:picLocks noChangeAspect="1"/>
          </p:cNvPicPr>
          <p:nvPr/>
        </p:nvPicPr>
        <p:blipFill>
          <a:blip r:embed="rId4"/>
          <a:stretch>
            <a:fillRect/>
          </a:stretch>
        </p:blipFill>
        <p:spPr>
          <a:xfrm>
            <a:off x="766615" y="3837883"/>
            <a:ext cx="432047" cy="341002"/>
          </a:xfrm>
          <a:prstGeom prst="rect">
            <a:avLst/>
          </a:prstGeom>
        </p:spPr>
      </p:pic>
      <p:sp>
        <p:nvSpPr>
          <p:cNvPr id="3" name="矩形 2"/>
          <p:cNvSpPr/>
          <p:nvPr/>
        </p:nvSpPr>
        <p:spPr>
          <a:xfrm>
            <a:off x="354551" y="3336740"/>
            <a:ext cx="11585223" cy="523220"/>
          </a:xfrm>
          <a:prstGeom prst="rect">
            <a:avLst/>
          </a:prstGeom>
        </p:spPr>
        <p:txBody>
          <a:bodyPr wrap="none">
            <a:spAutoFit/>
          </a:bodyPr>
          <a:lstStyle/>
          <a:p>
            <a:r>
              <a:rPr lang="en-US" altLang="zh-CN" u="wavy" dirty="0">
                <a:solidFill>
                  <a:srgbClr val="000000"/>
                </a:solidFill>
                <a:uFill>
                  <a:solidFill>
                    <a:srgbClr val="00B0F0"/>
                  </a:solidFill>
                </a:uFill>
              </a:rPr>
              <a:t> </a:t>
            </a:r>
            <a:r>
              <a:rPr lang="en-US" altLang="zh-CN" u="wavy" dirty="0" smtClean="0">
                <a:solidFill>
                  <a:srgbClr val="000000"/>
                </a:solidFill>
                <a:uFill>
                  <a:solidFill>
                    <a:srgbClr val="00B0F0"/>
                  </a:solidFill>
                </a:uFill>
              </a:rPr>
              <a:t>                                                                                                                              </a:t>
            </a:r>
            <a:endParaRPr lang="zh-CN" altLang="en-US" dirty="0"/>
          </a:p>
        </p:txBody>
      </p:sp>
    </p:spTree>
    <p:extLst>
      <p:ext uri="{BB962C8B-B14F-4D97-AF65-F5344CB8AC3E}">
        <p14:creationId xmlns:p14="http://schemas.microsoft.com/office/powerpoint/2010/main" val="230430218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4" name="内容占位符 1">
                <a:extLst>
                  <a:ext uri="{FF2B5EF4-FFF2-40B4-BE49-F238E27FC236}">
                    <a16:creationId xmlns:a16="http://schemas.microsoft.com/office/drawing/2014/main" id="{7C36C55B-1597-8136-5B44-D9CA1012D57B}"/>
                  </a:ext>
                </a:extLst>
              </p:cNvPr>
              <p:cNvSpPr txBox="1">
                <a:spLocks/>
              </p:cNvSpPr>
              <p:nvPr/>
            </p:nvSpPr>
            <p:spPr bwMode="auto">
              <a:xfrm>
                <a:off x="1369054" y="3833000"/>
                <a:ext cx="10504024" cy="707310"/>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2CuO</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bar>
                      </m:num>
                      <m:den>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den>
                    </m:f>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Cu</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34.5kJ</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mol</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6.9</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4" name="内容占位符 1">
                <a:extLst>
                  <a:ext uri="{FF2B5EF4-FFF2-40B4-BE49-F238E27FC236}">
                    <a16:creationId xmlns:a16="http://schemas.microsoft.com/office/drawing/2014/main" id="{7C36C55B-1597-8136-5B44-D9CA1012D57B}"/>
                  </a:ext>
                </a:extLst>
              </p:cNvPr>
              <p:cNvSpPr txBox="1">
                <a:spLocks noRot="1" noChangeAspect="1" noMove="1" noResize="1" noEditPoints="1" noAdjustHandles="1" noChangeArrowheads="1" noChangeShapeType="1" noTextEdit="1"/>
              </p:cNvSpPr>
              <p:nvPr/>
            </p:nvSpPr>
            <p:spPr bwMode="auto">
              <a:xfrm>
                <a:off x="1369054" y="3833000"/>
                <a:ext cx="10504024" cy="707310"/>
              </a:xfrm>
              <a:prstGeom prst="rect">
                <a:avLst/>
              </a:prstGeom>
              <a:blipFill>
                <a:blip r:embed="rId2"/>
                <a:stretch>
                  <a:fillRect l="-929" b="-8621"/>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a:noFill/>
                  </a:rPr>
                  <a:t> </a:t>
                </a:r>
              </a:p>
            </p:txBody>
          </p:sp>
        </mc:Fallback>
      </mc:AlternateContent>
      <p:pic>
        <p:nvPicPr>
          <p:cNvPr id="6" name="图片 5">
            <a:extLst>
              <a:ext uri="{FF2B5EF4-FFF2-40B4-BE49-F238E27FC236}">
                <a16:creationId xmlns:a16="http://schemas.microsoft.com/office/drawing/2014/main" id="{DE74AECA-5EF0-71C1-9D24-5BAF19010092}"/>
              </a:ext>
            </a:extLst>
          </p:cNvPr>
          <p:cNvPicPr>
            <a:picLocks noChangeAspect="1"/>
          </p:cNvPicPr>
          <p:nvPr/>
        </p:nvPicPr>
        <p:blipFill>
          <a:blip r:embed="rId3"/>
          <a:stretch>
            <a:fillRect/>
          </a:stretch>
        </p:blipFill>
        <p:spPr>
          <a:xfrm>
            <a:off x="403575" y="4018387"/>
            <a:ext cx="1046020" cy="423292"/>
          </a:xfrm>
          <a:prstGeom prst="rect">
            <a:avLst/>
          </a:prstGeom>
        </p:spPr>
      </p:pic>
      <mc:AlternateContent xmlns:mc="http://schemas.openxmlformats.org/markup-compatibility/2006" xmlns:a14="http://schemas.microsoft.com/office/drawing/2010/main">
        <mc:Choice Requires="a14">
          <p:sp>
            <p:nvSpPr>
              <p:cNvPr id="7" name="内容占位符 2">
                <a:extLst>
                  <a:ext uri="{FF2B5EF4-FFF2-40B4-BE49-F238E27FC236}">
                    <a16:creationId xmlns:a16="http://schemas.microsoft.com/office/drawing/2014/main" id="{9B819ACB-D2E1-C28F-5932-A36092C9833B}"/>
                  </a:ext>
                </a:extLst>
              </p:cNvPr>
              <p:cNvSpPr txBox="1">
                <a:spLocks/>
              </p:cNvSpPr>
              <p:nvPr/>
            </p:nvSpPr>
            <p:spPr bwMode="auto">
              <a:xfrm>
                <a:off x="360854" y="4417856"/>
                <a:ext cx="11485848" cy="1801134"/>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pc="-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反应</a:t>
                </a:r>
                <a:r>
                  <a:rPr lang="en-US" altLang="zh-CN" b="1" spc="-100">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pc="-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反应</a:t>
                </a:r>
                <a:r>
                  <a:rPr lang="en-US" altLang="zh-CN" b="1" spc="-10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pc="-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反应</a:t>
                </a:r>
                <a:r>
                  <a:rPr lang="en-US" altLang="zh-CN" b="1" spc="-100">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b="1" spc="-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可得</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spc="-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1" spc="-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2CuO</a:t>
                </a:r>
                <a:r>
                  <a:rPr lang="en-US" altLang="zh-CN" b="1" spc="-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1" spc="-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14:m>
                  <m:oMath xmlns:m="http://schemas.openxmlformats.org/officeDocument/2006/math">
                    <m:f>
                      <m:fPr>
                        <m:ctrlPr>
                          <a:rPr lang="zh-CN" altLang="zh-CN" b="1" i="1" spc="-100">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b="1" i="1" spc="-100">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spc="-10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bar>
                      </m:num>
                      <m:den>
                        <m:r>
                          <a:rPr lang="en-US" altLang="zh-CN" b="1" i="1" spc="-100"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den>
                    </m:f>
                  </m:oMath>
                </a14:m>
                <a:r>
                  <a:rPr lang="en-US"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Cu</a:t>
                </a:r>
                <a:r>
                  <a:rPr lang="en-US" altLang="zh-CN" b="1" spc="-100"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b="1" spc="-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1" spc="-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a:t>
                </a:r>
                <a:r>
                  <a:rPr lang="en-US" altLang="zh-CN" b="1" spc="-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en-US" altLang="zh-CN" b="1" spc="-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34.5kJ</a:t>
                </a:r>
                <a:r>
                  <a:rPr lang="en-US" altLang="zh-CN" b="1" spc="-10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mol</a:t>
                </a:r>
                <a:r>
                  <a:rPr lang="zh-CN" altLang="zh-CN" b="1" spc="-100"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pc="-100"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pc="-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每</a:t>
                </a:r>
                <a:r>
                  <a:rPr lang="en-US"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spc="-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mol</a:t>
                </a:r>
                <a:r>
                  <a:rPr lang="en-US" altLang="zh-CN" b="1" spc="-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spc="-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a:t>
                </a:r>
                <a:r>
                  <a:rPr lang="en-US"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spc="-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价升高到</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spc="-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价转移</a:t>
                </a:r>
                <a:r>
                  <a:rPr lang="en-US"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spc="-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mol</a:t>
                </a:r>
                <a:r>
                  <a:rPr lang="en-US" altLang="zh-CN" b="1" spc="-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zh-CN" altLang="zh-CN" b="1" spc="-100"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pc="-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若反应过程中转移</a:t>
                </a:r>
                <a:r>
                  <a:rPr lang="en-US"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0.4mol</a:t>
                </a:r>
                <a:r>
                  <a:rPr lang="en-US" altLang="zh-CN" b="1" spc="-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zh-CN" altLang="zh-CN" b="1" spc="-100"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则有</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0.2mol</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参与反应</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故吸收的热量为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0.2mol</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34.5kJ</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mol</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6.9kJ</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7" name="内容占位符 2">
                <a:extLst>
                  <a:ext uri="{FF2B5EF4-FFF2-40B4-BE49-F238E27FC236}">
                    <a16:creationId xmlns:a16="http://schemas.microsoft.com/office/drawing/2014/main" id="{9B819ACB-D2E1-C28F-5932-A36092C9833B}"/>
                  </a:ext>
                </a:extLst>
              </p:cNvPr>
              <p:cNvSpPr txBox="1">
                <a:spLocks noRot="1" noChangeAspect="1" noMove="1" noResize="1" noEditPoints="1" noAdjustHandles="1" noChangeArrowheads="1" noChangeShapeType="1" noTextEdit="1"/>
              </p:cNvSpPr>
              <p:nvPr/>
            </p:nvSpPr>
            <p:spPr bwMode="auto">
              <a:xfrm>
                <a:off x="360854" y="4417856"/>
                <a:ext cx="11485848" cy="1801134"/>
              </a:xfrm>
              <a:prstGeom prst="rect">
                <a:avLst/>
              </a:prstGeom>
              <a:blipFill>
                <a:blip r:embed="rId4"/>
                <a:stretch>
                  <a:fillRect l="-796" r="-849" b="-7458"/>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2" name="内容占位符 1">
                <a:extLst>
                  <a:ext uri="{FF2B5EF4-FFF2-40B4-BE49-F238E27FC236}">
                    <a16:creationId xmlns:a16="http://schemas.microsoft.com/office/drawing/2014/main" id="{4183FA97-7BF7-F964-A582-3F536AF7CBA3}"/>
                  </a:ext>
                </a:extLst>
              </p:cNvPr>
              <p:cNvSpPr>
                <a:spLocks noGrp="1"/>
              </p:cNvSpPr>
              <p:nvPr>
                <p:ph idx="1"/>
              </p:nvPr>
            </p:nvSpPr>
            <p:spPr>
              <a:xfrm>
                <a:off x="360854" y="746120"/>
                <a:ext cx="11485848" cy="3200813"/>
              </a:xfrm>
            </p:spPr>
            <p:txBody>
              <a:bodyPr/>
              <a:lstStyle/>
              <a:p>
                <a:pPr algn="dist" hangingPunct="0">
                  <a:lnSpc>
                    <a:spcPct val="100000"/>
                  </a:lnSpc>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纳米级</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Cu</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由于具有优良的催化性能而受到关注。已知：</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2Cu</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smtClean="0">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bar>
                      </m:num>
                      <m:den>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den>
                    </m:f>
                  </m:oMath>
                </a14:m>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Cu</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169kJ</a:t>
                </a: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mol</a:t>
                </a:r>
                <a:r>
                  <a:rPr lang="zh-CN"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bar>
                      </m:num>
                      <m:den>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den>
                    </m:f>
                  </m:oMath>
                </a14:m>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110.5kJ</a:t>
                </a: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mol</a:t>
                </a:r>
                <a:r>
                  <a:rPr lang="zh-CN"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2Cu</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bar>
                      </m:num>
                      <m:den>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den>
                    </m:f>
                  </m:oMath>
                </a14:m>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2CuO</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314kJ</a:t>
                </a: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mol</a:t>
                </a:r>
                <a:r>
                  <a:rPr lang="zh-CN"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。则工业上用炭粉在高温条件下还原</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CuO</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制取</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Cu</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的热化学方程式为</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。若反应过程中转移</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0.4mol e</a:t>
                </a:r>
                <a:r>
                  <a:rPr lang="zh-CN"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，则该反应放出</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或吸收</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的热量为</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kJ</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a:extLst>
                  <a:ext uri="{FF2B5EF4-FFF2-40B4-BE49-F238E27FC236}">
                    <a16:creationId xmlns:a16="http://schemas.microsoft.com/office/drawing/2014/main" id="{4183FA97-7BF7-F964-A582-3F536AF7CBA3}"/>
                  </a:ext>
                </a:extLst>
              </p:cNvPr>
              <p:cNvSpPr>
                <a:spLocks noGrp="1" noRot="1" noChangeAspect="1" noMove="1" noResize="1" noEditPoints="1" noAdjustHandles="1" noChangeArrowheads="1" noChangeShapeType="1" noTextEdit="1"/>
              </p:cNvSpPr>
              <p:nvPr>
                <p:ph idx="1"/>
              </p:nvPr>
            </p:nvSpPr>
            <p:spPr>
              <a:xfrm>
                <a:off x="360854" y="746120"/>
                <a:ext cx="11485848" cy="3200813"/>
              </a:xfrm>
              <a:blipFill>
                <a:blip r:embed="rId5"/>
                <a:stretch>
                  <a:fillRect l="-796" r="-849" b="-1333"/>
                </a:stretch>
              </a:blipFill>
            </p:spPr>
            <p:txBody>
              <a:bodyPr/>
              <a:lstStyle/>
              <a:p>
                <a:r>
                  <a:rPr lang="zh-CN" altLang="en-US">
                    <a:noFill/>
                  </a:rPr>
                  <a:t> </a:t>
                </a:r>
              </a:p>
            </p:txBody>
          </p:sp>
        </mc:Fallback>
      </mc:AlternateContent>
      <p:pic>
        <p:nvPicPr>
          <p:cNvPr id="5" name="图片 4">
            <a:extLst>
              <a:ext uri="{FF2B5EF4-FFF2-40B4-BE49-F238E27FC236}">
                <a16:creationId xmlns:a16="http://schemas.microsoft.com/office/drawing/2014/main" id="{A8E7BB52-0657-D179-F08B-C42756F8683B}"/>
              </a:ext>
            </a:extLst>
          </p:cNvPr>
          <p:cNvPicPr>
            <a:picLocks noChangeAspect="1"/>
          </p:cNvPicPr>
          <p:nvPr/>
        </p:nvPicPr>
        <p:blipFill>
          <a:blip r:embed="rId6"/>
          <a:stretch>
            <a:fillRect/>
          </a:stretch>
        </p:blipFill>
        <p:spPr>
          <a:xfrm>
            <a:off x="334046" y="4561650"/>
            <a:ext cx="1046020" cy="428292"/>
          </a:xfrm>
          <a:prstGeom prst="rect">
            <a:avLst/>
          </a:prstGeom>
        </p:spPr>
      </p:pic>
    </p:spTree>
    <p:extLst>
      <p:ext uri="{BB962C8B-B14F-4D97-AF65-F5344CB8AC3E}">
        <p14:creationId xmlns:p14="http://schemas.microsoft.com/office/powerpoint/2010/main" val="36190733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5"/>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7"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A615DAC-C8F5-7A56-13E7-166BAC03BDA8}"/>
            </a:ext>
          </a:extLst>
        </p:cNvPr>
        <p:cNvGrpSpPr/>
        <p:nvPr/>
      </p:nvGrpSpPr>
      <p:grpSpPr>
        <a:xfrm>
          <a:off x="0" y="0"/>
          <a:ext cx="0" cy="0"/>
          <a:chOff x="0" y="0"/>
          <a:chExt cx="0" cy="0"/>
        </a:xfrm>
      </p:grpSpPr>
      <p:pic>
        <p:nvPicPr>
          <p:cNvPr id="3" name="图片 2">
            <a:extLst>
              <a:ext uri="{FF2B5EF4-FFF2-40B4-BE49-F238E27FC236}">
                <a16:creationId xmlns:a16="http://schemas.microsoft.com/office/drawing/2014/main" id="{181DC92F-BE36-511C-E7D7-AE2D9B46F3C1}"/>
              </a:ext>
            </a:extLst>
          </p:cNvPr>
          <p:cNvPicPr>
            <a:picLocks noChangeAspect="1"/>
          </p:cNvPicPr>
          <p:nvPr/>
        </p:nvPicPr>
        <p:blipFill>
          <a:blip r:embed="rId2"/>
          <a:stretch>
            <a:fillRect/>
          </a:stretch>
        </p:blipFill>
        <p:spPr>
          <a:xfrm>
            <a:off x="360854" y="1007130"/>
            <a:ext cx="11485848" cy="5374198"/>
          </a:xfrm>
          <a:prstGeom prst="rect">
            <a:avLst/>
          </a:prstGeom>
        </p:spPr>
      </p:pic>
      <p:pic>
        <p:nvPicPr>
          <p:cNvPr id="2" name="图片 1">
            <a:extLst>
              <a:ext uri="{FF2B5EF4-FFF2-40B4-BE49-F238E27FC236}">
                <a16:creationId xmlns:a16="http://schemas.microsoft.com/office/drawing/2014/main" id="{3B6A0714-D9D1-D889-5D3C-3841C6F2DB71}"/>
              </a:ext>
            </a:extLst>
          </p:cNvPr>
          <p:cNvPicPr>
            <a:picLocks noChangeAspect="1"/>
          </p:cNvPicPr>
          <p:nvPr/>
        </p:nvPicPr>
        <p:blipFill>
          <a:blip r:embed="rId3"/>
          <a:stretch>
            <a:fillRect/>
          </a:stretch>
        </p:blipFill>
        <p:spPr>
          <a:xfrm>
            <a:off x="487208" y="997188"/>
            <a:ext cx="2039559" cy="497670"/>
          </a:xfrm>
          <a:prstGeom prst="rect">
            <a:avLst/>
          </a:prstGeom>
        </p:spPr>
      </p:pic>
      <p:sp>
        <p:nvSpPr>
          <p:cNvPr id="6" name="内容占位符 5">
            <a:extLst>
              <a:ext uri="{FF2B5EF4-FFF2-40B4-BE49-F238E27FC236}">
                <a16:creationId xmlns:a16="http://schemas.microsoft.com/office/drawing/2014/main" id="{6E188881-27AA-E147-494F-41F62FDC2BC6}"/>
              </a:ext>
            </a:extLst>
          </p:cNvPr>
          <p:cNvSpPr>
            <a:spLocks noGrp="1"/>
          </p:cNvSpPr>
          <p:nvPr>
            <p:ph idx="1"/>
          </p:nvPr>
        </p:nvSpPr>
        <p:spPr>
          <a:xfrm>
            <a:off x="2490907" y="989200"/>
            <a:ext cx="9302792" cy="646113"/>
          </a:xfrm>
        </p:spPr>
        <p:txBody>
          <a:bodyPr/>
          <a:lstStyle/>
          <a:p>
            <a:pPr hangingPunct="0"/>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利用盖斯定律书写热化学方程式的思维模型</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图片 4">
            <a:extLst>
              <a:ext uri="{FF2B5EF4-FFF2-40B4-BE49-F238E27FC236}">
                <a16:creationId xmlns:a16="http://schemas.microsoft.com/office/drawing/2014/main" id="{1B14A4B4-974B-5C1F-538C-B6AA1DDF94EA}"/>
              </a:ext>
            </a:extLst>
          </p:cNvPr>
          <p:cNvPicPr>
            <a:picLocks noChangeAspect="1"/>
          </p:cNvPicPr>
          <p:nvPr/>
        </p:nvPicPr>
        <p:blipFill>
          <a:blip r:embed="rId4"/>
          <a:stretch>
            <a:fillRect/>
          </a:stretch>
        </p:blipFill>
        <p:spPr>
          <a:xfrm>
            <a:off x="3094837" y="1653243"/>
            <a:ext cx="6000737" cy="4552282"/>
          </a:xfrm>
          <a:prstGeom prst="rect">
            <a:avLst/>
          </a:prstGeom>
        </p:spPr>
      </p:pic>
    </p:spTree>
    <p:extLst>
      <p:ext uri="{BB962C8B-B14F-4D97-AF65-F5344CB8AC3E}">
        <p14:creationId xmlns:p14="http://schemas.microsoft.com/office/powerpoint/2010/main" val="412938959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id="{49D55E53-6039-1C58-460B-BF3265A9285D}"/>
              </a:ext>
            </a:extLst>
          </p:cNvPr>
          <p:cNvSpPr>
            <a:spLocks noGrp="1"/>
          </p:cNvSpPr>
          <p:nvPr>
            <p:ph idx="1"/>
          </p:nvPr>
        </p:nvSpPr>
        <p:spPr>
          <a:xfrm>
            <a:off x="360854" y="1600752"/>
            <a:ext cx="11485848" cy="3346237"/>
          </a:xfrm>
        </p:spPr>
        <p:txBody>
          <a:bodyPr/>
          <a:lstStyle/>
          <a:p>
            <a:pPr hangingPunct="0"/>
            <a:r>
              <a:rPr lang="en-US" altLang="zh-CN" b="1">
                <a:solidFill>
                  <a:srgbClr val="00A451"/>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a:solidFill>
                  <a:srgbClr val="00A451"/>
                </a:solidFill>
                <a:latin typeface="Times New Roman" panose="02020603050405020304" pitchFamily="18" charset="0"/>
                <a:ea typeface="黑体" panose="02010609060101010101" pitchFamily="49" charset="-122"/>
                <a:cs typeface="Times New Roman" panose="02020603050405020304" pitchFamily="18" charset="0"/>
              </a:rPr>
              <a:t>乙醇燃料</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乙醇燃料，也称为乙醇汽油，是指在不含</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MTBE</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含氧添加剂的专用汽油组分油</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由炼油厂或石油化工厂生产的用于调合车用乙醇汽油的调合油</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中，按体积比加入一定比例</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我国暂定为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的变性燃料乙醇，由车用乙醇汽油定点调配中心按国标</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GB18351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2004</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的质量要求，通过特定工艺混配而成的新一代清洁环保型车用燃料。能源结构调整和降低环境污染的措施推动了乙醇燃料的发展。</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7" name="24情境通.EPS" descr="id:2147492999;FounderCES">
            <a:extLst>
              <a:ext uri="{FF2B5EF4-FFF2-40B4-BE49-F238E27FC236}">
                <a16:creationId xmlns:a16="http://schemas.microsoft.com/office/drawing/2014/main" id="{D1473F20-1612-EB56-2BDB-70D336D4A83C}"/>
              </a:ext>
            </a:extLst>
          </p:cNvPr>
          <p:cNvPicPr>
            <a:picLocks noChangeAspect="1"/>
          </p:cNvPicPr>
          <p:nvPr/>
        </p:nvPicPr>
        <p:blipFill>
          <a:blip r:embed="rId2"/>
          <a:stretch>
            <a:fillRect/>
          </a:stretch>
        </p:blipFill>
        <p:spPr>
          <a:xfrm>
            <a:off x="3286894" y="864691"/>
            <a:ext cx="5616624" cy="569114"/>
          </a:xfrm>
          <a:prstGeom prst="rect">
            <a:avLst/>
          </a:prstGeom>
        </p:spPr>
      </p:pic>
      <p:pic>
        <p:nvPicPr>
          <p:cNvPr id="4" name="情境1.EPS" descr="id:2147493006;FounderCES">
            <a:extLst>
              <a:ext uri="{FF2B5EF4-FFF2-40B4-BE49-F238E27FC236}">
                <a16:creationId xmlns:a16="http://schemas.microsoft.com/office/drawing/2014/main" id="{C588C59F-4688-B291-EE26-E0F2CDA23D74}"/>
              </a:ext>
            </a:extLst>
          </p:cNvPr>
          <p:cNvPicPr>
            <a:picLocks noChangeAspect="1"/>
          </p:cNvPicPr>
          <p:nvPr/>
        </p:nvPicPr>
        <p:blipFill>
          <a:blip r:embed="rId3"/>
          <a:stretch>
            <a:fillRect/>
          </a:stretch>
        </p:blipFill>
        <p:spPr>
          <a:xfrm>
            <a:off x="359198" y="1779063"/>
            <a:ext cx="952500" cy="334537"/>
          </a:xfrm>
          <a:prstGeom prst="rect">
            <a:avLst/>
          </a:prstGeom>
        </p:spPr>
      </p:pic>
    </p:spTree>
    <p:extLst>
      <p:ext uri="{BB962C8B-B14F-4D97-AF65-F5344CB8AC3E}">
        <p14:creationId xmlns:p14="http://schemas.microsoft.com/office/powerpoint/2010/main" val="246115886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1200EB2-D788-69A1-B6D2-AE7FD7E99964}"/>
            </a:ext>
          </a:extLst>
        </p:cNvPr>
        <p:cNvGrpSpPr/>
        <p:nvPr/>
      </p:nvGrpSpPr>
      <p:grpSpPr>
        <a:xfrm>
          <a:off x="0" y="0"/>
          <a:ext cx="0" cy="0"/>
          <a:chOff x="0" y="0"/>
          <a:chExt cx="0" cy="0"/>
        </a:xfrm>
      </p:grpSpPr>
      <p:sp>
        <p:nvSpPr>
          <p:cNvPr id="8" name="内容占位符 1">
            <a:extLst>
              <a:ext uri="{FF2B5EF4-FFF2-40B4-BE49-F238E27FC236}">
                <a16:creationId xmlns:a16="http://schemas.microsoft.com/office/drawing/2014/main" id="{D28361EF-5997-4DC4-76D0-523281E343A0}"/>
              </a:ext>
            </a:extLst>
          </p:cNvPr>
          <p:cNvSpPr txBox="1">
            <a:spLocks/>
          </p:cNvSpPr>
          <p:nvPr/>
        </p:nvSpPr>
        <p:spPr bwMode="auto">
          <a:xfrm>
            <a:off x="361247" y="4049012"/>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燃烧热是指在</a:t>
            </a:r>
            <a:r>
              <a:rPr lang="en-US" altLang="zh-CN" b="1">
                <a:solidFill>
                  <a:srgbClr val="000000"/>
                </a:solidFill>
                <a:latin typeface="Times New Roman" panose="02020603050405020304" pitchFamily="18" charset="0"/>
                <a:ea typeface="宋体" panose="02010600030101010101" pitchFamily="2" charset="-122"/>
              </a:rPr>
              <a:t>25</a:t>
            </a:r>
            <a:r>
              <a:rPr lang="en-US" altLang="zh-CN" b="1">
                <a:solidFill>
                  <a:srgbClr val="000000"/>
                </a:solidFill>
                <a:latin typeface="Times New Roman" panose="02020603050405020304" pitchFamily="18" charset="0"/>
                <a:ea typeface="楷体" panose="02010609060101010101" pitchFamily="49" charset="-122"/>
              </a:rPr>
              <a:t> </a:t>
            </a:r>
            <a:r>
              <a:rPr lang="en-US" altLang="zh-CN" b="1">
                <a:solidFill>
                  <a:srgbClr val="000000"/>
                </a:solidFill>
                <a:latin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rPr>
              <a:t>101</a:t>
            </a:r>
            <a:r>
              <a:rPr lang="en-US" altLang="zh-CN" b="1">
                <a:solidFill>
                  <a:srgbClr val="000000"/>
                </a:solidFill>
                <a:latin typeface="Times New Roman" panose="02020603050405020304" pitchFamily="18" charset="0"/>
                <a:ea typeface="楷体" panose="02010609060101010101" pitchFamily="49" charset="-122"/>
              </a:rPr>
              <a:t> </a:t>
            </a:r>
            <a:r>
              <a:rPr lang="en-US" altLang="zh-CN" b="1">
                <a:solidFill>
                  <a:srgbClr val="000000"/>
                </a:solidFill>
                <a:latin typeface="Times New Roman" panose="02020603050405020304" pitchFamily="18" charset="0"/>
                <a:ea typeface="宋体" panose="02010600030101010101" pitchFamily="2" charset="-122"/>
              </a:rPr>
              <a:t>kPa</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时</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rPr>
              <a:t>1</a:t>
            </a:r>
            <a:r>
              <a:rPr lang="en-US" altLang="zh-CN" b="1">
                <a:solidFill>
                  <a:srgbClr val="000000"/>
                </a:solidFill>
                <a:latin typeface="Times New Roman" panose="02020603050405020304" pitchFamily="18" charset="0"/>
                <a:ea typeface="楷体" panose="02010609060101010101" pitchFamily="49" charset="-122"/>
              </a:rPr>
              <a:t> </a:t>
            </a:r>
            <a:r>
              <a:rPr lang="en-US" altLang="zh-CN" b="1">
                <a:solidFill>
                  <a:srgbClr val="000000"/>
                </a:solidFill>
                <a:latin typeface="Times New Roman" panose="02020603050405020304" pitchFamily="18" charset="0"/>
                <a:ea typeface="宋体" panose="02010600030101010101" pitchFamily="2" charset="-122"/>
              </a:rPr>
              <a:t>mol</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纯物质完全燃烧生成指定产物时所放出的热量。</a:t>
            </a:r>
            <a:r>
              <a:rPr lang="en-US" altLang="zh-CN" b="1">
                <a:solidFill>
                  <a:srgbClr val="000000"/>
                </a:solidFill>
                <a:latin typeface="Times New Roman" panose="02020603050405020304" pitchFamily="18" charset="0"/>
                <a:ea typeface="宋体" panose="02010600030101010101" pitchFamily="2" charset="-122"/>
              </a:rPr>
              <a:t>1</a:t>
            </a:r>
            <a:r>
              <a:rPr lang="en-US" altLang="zh-CN" b="1">
                <a:solidFill>
                  <a:srgbClr val="000000"/>
                </a:solidFill>
                <a:latin typeface="Times New Roman" panose="02020603050405020304" pitchFamily="18" charset="0"/>
                <a:ea typeface="楷体" panose="02010609060101010101" pitchFamily="49" charset="-122"/>
              </a:rPr>
              <a:t> </a:t>
            </a:r>
            <a:r>
              <a:rPr lang="en-US" altLang="zh-CN" b="1">
                <a:solidFill>
                  <a:srgbClr val="000000"/>
                </a:solidFill>
                <a:latin typeface="Times New Roman" panose="02020603050405020304" pitchFamily="18" charset="0"/>
                <a:ea typeface="宋体" panose="02010600030101010101" pitchFamily="2" charset="-122"/>
              </a:rPr>
              <a:t>mol</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焦炭的质量</a:t>
            </a:r>
            <a:r>
              <a:rPr lang="en-US" altLang="zh-CN" b="1" i="1">
                <a:solidFill>
                  <a:srgbClr val="000000"/>
                </a:solidFill>
                <a:latin typeface="Times New Roman" panose="02020603050405020304" pitchFamily="18" charset="0"/>
                <a:ea typeface="宋体" panose="02010600030101010101" pitchFamily="2" charset="-122"/>
              </a:rPr>
              <a:t>m</a:t>
            </a:r>
            <a:r>
              <a:rPr lang="zh-CN" altLang="zh-CN" b="1">
                <a:solidFill>
                  <a:srgbClr val="000000"/>
                </a:solidFill>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rPr>
              <a:t>1</a:t>
            </a:r>
            <a:r>
              <a:rPr lang="en-US" altLang="zh-CN" b="1">
                <a:solidFill>
                  <a:srgbClr val="000000"/>
                </a:solidFill>
                <a:latin typeface="Times New Roman" panose="02020603050405020304" pitchFamily="18" charset="0"/>
                <a:ea typeface="楷体" panose="02010609060101010101" pitchFamily="49" charset="-122"/>
              </a:rPr>
              <a:t> </a:t>
            </a:r>
            <a:r>
              <a:rPr lang="en-US" altLang="zh-CN" b="1">
                <a:solidFill>
                  <a:srgbClr val="000000"/>
                </a:solidFill>
                <a:latin typeface="Times New Roman" panose="02020603050405020304" pitchFamily="18" charset="0"/>
                <a:ea typeface="宋体" panose="02010600030101010101" pitchFamily="2" charset="-122"/>
              </a:rPr>
              <a:t>mol</a:t>
            </a:r>
            <a:r>
              <a:rPr lang="en-US" altLang="zh-CN" b="1">
                <a:solidFill>
                  <a:srgbClr val="000000"/>
                </a:solidFill>
                <a:latin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rPr>
              <a:t>12</a:t>
            </a:r>
            <a:r>
              <a:rPr lang="en-US" altLang="zh-CN" b="1">
                <a:solidFill>
                  <a:srgbClr val="000000"/>
                </a:solidFill>
                <a:latin typeface="Times New Roman" panose="02020603050405020304" pitchFamily="18" charset="0"/>
                <a:ea typeface="楷体" panose="02010609060101010101" pitchFamily="49" charset="-122"/>
              </a:rPr>
              <a:t> </a:t>
            </a:r>
            <a:r>
              <a:rPr lang="en-US" altLang="zh-CN" b="1">
                <a:solidFill>
                  <a:srgbClr val="000000"/>
                </a:solidFill>
                <a:latin typeface="Times New Roman" panose="02020603050405020304" pitchFamily="18" charset="0"/>
                <a:ea typeface="宋体" panose="02010600030101010101" pitchFamily="2" charset="-122"/>
              </a:rPr>
              <a:t>g</a:t>
            </a:r>
            <a:r>
              <a:rPr lang="en-US" altLang="zh-CN" b="1">
                <a:solidFill>
                  <a:srgbClr val="000000"/>
                </a:solidFill>
                <a:latin typeface="Times New Roman" panose="02020603050405020304" pitchFamily="18" charset="0"/>
                <a:ea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rPr>
              <a:t>mol</a:t>
            </a:r>
            <a:r>
              <a:rPr lang="zh-CN" altLang="zh-CN" b="1" baseline="30000">
                <a:solidFill>
                  <a:srgbClr val="000000"/>
                </a:solidFill>
                <a:ea typeface="宋体" panose="02010600030101010101" pitchFamily="2" charset="-122"/>
                <a:cs typeface="Times New Roman" panose="02020603050405020304" pitchFamily="18" charset="0"/>
              </a:rPr>
              <a:t>－</a:t>
            </a:r>
            <a:r>
              <a:rPr lang="en-US" altLang="zh-CN" b="1" baseline="30000">
                <a:solidFill>
                  <a:srgbClr val="000000"/>
                </a:solidFill>
                <a:latin typeface="Times New Roman" panose="02020603050405020304" pitchFamily="18" charset="0"/>
                <a:ea typeface="宋体" panose="02010600030101010101" pitchFamily="2" charset="-122"/>
              </a:rPr>
              <a:t>1</a:t>
            </a:r>
            <a:r>
              <a:rPr lang="zh-CN" altLang="zh-CN" b="1">
                <a:solidFill>
                  <a:srgbClr val="000000"/>
                </a:solidFill>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rPr>
              <a:t>12</a:t>
            </a:r>
            <a:r>
              <a:rPr lang="en-US" altLang="zh-CN" b="1">
                <a:solidFill>
                  <a:srgbClr val="000000"/>
                </a:solidFill>
                <a:latin typeface="Times New Roman" panose="02020603050405020304" pitchFamily="18" charset="0"/>
                <a:ea typeface="楷体" panose="02010609060101010101" pitchFamily="49" charset="-122"/>
              </a:rPr>
              <a:t> </a:t>
            </a:r>
            <a:r>
              <a:rPr lang="en-US" altLang="zh-CN" b="1">
                <a:solidFill>
                  <a:srgbClr val="000000"/>
                </a:solidFill>
                <a:latin typeface="Times New Roman" panose="02020603050405020304" pitchFamily="18" charset="0"/>
                <a:ea typeface="宋体" panose="02010600030101010101" pitchFamily="2" charset="-122"/>
              </a:rPr>
              <a:t>g</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所以</a:t>
            </a:r>
            <a:r>
              <a:rPr lang="en-US" altLang="zh-CN" b="1">
                <a:solidFill>
                  <a:srgbClr val="000000"/>
                </a:solidFill>
                <a:latin typeface="Times New Roman" panose="02020603050405020304" pitchFamily="18" charset="0"/>
                <a:ea typeface="宋体" panose="02010600030101010101" pitchFamily="2" charset="-122"/>
              </a:rPr>
              <a:t>1</a:t>
            </a:r>
            <a:r>
              <a:rPr lang="en-US" altLang="zh-CN" b="1">
                <a:solidFill>
                  <a:srgbClr val="000000"/>
                </a:solidFill>
                <a:latin typeface="Times New Roman" panose="02020603050405020304" pitchFamily="18" charset="0"/>
                <a:ea typeface="楷体" panose="02010609060101010101" pitchFamily="49" charset="-122"/>
              </a:rPr>
              <a:t> </a:t>
            </a:r>
            <a:r>
              <a:rPr lang="en-US" altLang="zh-CN" b="1">
                <a:solidFill>
                  <a:srgbClr val="000000"/>
                </a:solidFill>
                <a:latin typeface="Times New Roman" panose="02020603050405020304" pitchFamily="18" charset="0"/>
                <a:ea typeface="宋体" panose="02010600030101010101" pitchFamily="2" charset="-122"/>
              </a:rPr>
              <a:t>mol</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焦炭完全燃烧时所放出的热量为</a:t>
            </a:r>
            <a:r>
              <a:rPr lang="en-US" altLang="zh-CN" b="1">
                <a:solidFill>
                  <a:srgbClr val="000000"/>
                </a:solidFill>
                <a:latin typeface="Times New Roman" panose="02020603050405020304" pitchFamily="18" charset="0"/>
                <a:ea typeface="宋体" panose="02010600030101010101" pitchFamily="2" charset="-122"/>
              </a:rPr>
              <a:t>12</a:t>
            </a:r>
            <a:r>
              <a:rPr lang="en-US" altLang="zh-CN" b="1">
                <a:solidFill>
                  <a:srgbClr val="000000"/>
                </a:solidFill>
                <a:latin typeface="Times New Roman" panose="02020603050405020304" pitchFamily="18" charset="0"/>
                <a:ea typeface="楷体" panose="02010609060101010101" pitchFamily="49" charset="-122"/>
              </a:rPr>
              <a:t> </a:t>
            </a:r>
            <a:r>
              <a:rPr lang="en-US" altLang="zh-CN" b="1">
                <a:solidFill>
                  <a:srgbClr val="000000"/>
                </a:solidFill>
                <a:latin typeface="Times New Roman" panose="02020603050405020304" pitchFamily="18" charset="0"/>
                <a:ea typeface="宋体" panose="02010600030101010101" pitchFamily="2" charset="-122"/>
              </a:rPr>
              <a:t>g</a:t>
            </a:r>
            <a:r>
              <a:rPr lang="en-US" altLang="zh-CN" b="1">
                <a:solidFill>
                  <a:srgbClr val="000000"/>
                </a:solidFill>
                <a:latin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rPr>
              <a:t>33</a:t>
            </a:r>
            <a:r>
              <a:rPr lang="en-US" altLang="zh-CN" b="1">
                <a:solidFill>
                  <a:srgbClr val="000000"/>
                </a:solidFill>
                <a:latin typeface="Times New Roman" panose="02020603050405020304" pitchFamily="18" charset="0"/>
                <a:ea typeface="楷体" panose="02010609060101010101" pitchFamily="49" charset="-122"/>
              </a:rPr>
              <a:t> </a:t>
            </a:r>
            <a:r>
              <a:rPr lang="en-US" altLang="zh-CN" b="1">
                <a:solidFill>
                  <a:srgbClr val="000000"/>
                </a:solidFill>
                <a:latin typeface="Times New Roman" panose="02020603050405020304" pitchFamily="18" charset="0"/>
                <a:ea typeface="宋体" panose="02010600030101010101" pitchFamily="2" charset="-122"/>
              </a:rPr>
              <a:t>kJ</a:t>
            </a:r>
            <a:r>
              <a:rPr lang="en-US" altLang="zh-CN" b="1">
                <a:solidFill>
                  <a:srgbClr val="000000"/>
                </a:solidFill>
                <a:latin typeface="Times New Roman" panose="02020603050405020304" pitchFamily="18" charset="0"/>
                <a:ea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rPr>
              <a:t>g</a:t>
            </a:r>
            <a:r>
              <a:rPr lang="zh-CN" altLang="zh-CN" b="1" baseline="30000">
                <a:solidFill>
                  <a:srgbClr val="000000"/>
                </a:solidFill>
                <a:ea typeface="宋体" panose="02010600030101010101" pitchFamily="2" charset="-122"/>
                <a:cs typeface="Times New Roman" panose="02020603050405020304" pitchFamily="18" charset="0"/>
              </a:rPr>
              <a:t>－</a:t>
            </a:r>
            <a:r>
              <a:rPr lang="en-US" altLang="zh-CN" b="1" baseline="30000">
                <a:solidFill>
                  <a:srgbClr val="000000"/>
                </a:solidFill>
                <a:latin typeface="Times New Roman" panose="02020603050405020304" pitchFamily="18" charset="0"/>
                <a:ea typeface="宋体" panose="02010600030101010101" pitchFamily="2" charset="-122"/>
              </a:rPr>
              <a:t>1</a:t>
            </a:r>
            <a:r>
              <a:rPr lang="zh-CN" altLang="zh-CN" b="1">
                <a:solidFill>
                  <a:srgbClr val="000000"/>
                </a:solidFill>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rPr>
              <a:t>396</a:t>
            </a:r>
            <a:r>
              <a:rPr lang="en-US" altLang="zh-CN" b="1">
                <a:solidFill>
                  <a:srgbClr val="000000"/>
                </a:solidFill>
                <a:latin typeface="Times New Roman" panose="02020603050405020304" pitchFamily="18" charset="0"/>
                <a:ea typeface="楷体" panose="02010609060101010101" pitchFamily="49" charset="-122"/>
              </a:rPr>
              <a:t> </a:t>
            </a:r>
            <a:r>
              <a:rPr lang="en-US" altLang="zh-CN" b="1">
                <a:solidFill>
                  <a:srgbClr val="000000"/>
                </a:solidFill>
                <a:latin typeface="Times New Roman" panose="02020603050405020304" pitchFamily="18" charset="0"/>
                <a:ea typeface="宋体" panose="02010600030101010101" pitchFamily="2" charset="-122"/>
              </a:rPr>
              <a:t>kJ</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en-US"/>
          </a:p>
        </p:txBody>
      </p:sp>
      <p:sp>
        <p:nvSpPr>
          <p:cNvPr id="6" name="内容占位符 1">
            <a:extLst>
              <a:ext uri="{FF2B5EF4-FFF2-40B4-BE49-F238E27FC236}">
                <a16:creationId xmlns:a16="http://schemas.microsoft.com/office/drawing/2014/main" id="{08903F46-DB99-695A-E9B0-FD2EDAFD0520}"/>
              </a:ext>
            </a:extLst>
          </p:cNvPr>
          <p:cNvSpPr txBox="1">
            <a:spLocks/>
          </p:cNvSpPr>
          <p:nvPr/>
        </p:nvSpPr>
        <p:spPr bwMode="auto">
          <a:xfrm>
            <a:off x="1449595" y="3544668"/>
            <a:ext cx="1981315"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396</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kJ</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mol</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2">
            <a:extLst>
              <a:ext uri="{FF2B5EF4-FFF2-40B4-BE49-F238E27FC236}">
                <a16:creationId xmlns:a16="http://schemas.microsoft.com/office/drawing/2014/main" id="{32BC1EA5-31CF-8A96-CD95-1AB7FB90EE45}"/>
              </a:ext>
            </a:extLst>
          </p:cNvPr>
          <p:cNvSpPr>
            <a:spLocks noGrp="1"/>
          </p:cNvSpPr>
          <p:nvPr>
            <p:ph idx="1"/>
          </p:nvPr>
        </p:nvSpPr>
        <p:spPr>
          <a:xfrm>
            <a:off x="360854" y="746120"/>
            <a:ext cx="11485848" cy="2966197"/>
          </a:xfrm>
        </p:spPr>
        <p:txBody>
          <a:bodyPr/>
          <a:lstStyle/>
          <a:p>
            <a:pPr hangingPunct="0"/>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在燃料化学中，燃料的热值是表示燃料质量的一种重要指标。热值通常指单位质量的燃料完全燃烧时所放出的热量。下表中是几种燃料的热值</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endParaRPr lang="en-US" altLang="zh-CN" sz="105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endParaRPr lang="en-US" altLang="zh-CN" sz="1050"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endParaRPr lang="en-US" altLang="zh-CN" sz="105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endParaRPr lang="en-US" altLang="zh-CN" sz="1050"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endParaRPr lang="zh-CN" altLang="zh-CN" sz="8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根据焦炭的热值，计算焦炭的燃烧热为</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图片 4">
            <a:extLst>
              <a:ext uri="{FF2B5EF4-FFF2-40B4-BE49-F238E27FC236}">
                <a16:creationId xmlns:a16="http://schemas.microsoft.com/office/drawing/2014/main" id="{459ABC2F-3B81-41A8-0F4A-556E08FA715D}"/>
              </a:ext>
            </a:extLst>
          </p:cNvPr>
          <p:cNvPicPr>
            <a:picLocks noChangeAspect="1"/>
          </p:cNvPicPr>
          <p:nvPr/>
        </p:nvPicPr>
        <p:blipFill>
          <a:blip r:embed="rId2"/>
          <a:stretch>
            <a:fillRect/>
          </a:stretch>
        </p:blipFill>
        <p:spPr>
          <a:xfrm>
            <a:off x="369071" y="890868"/>
            <a:ext cx="1186153" cy="401015"/>
          </a:xfrm>
          <a:prstGeom prst="rect">
            <a:avLst/>
          </a:prstGeom>
        </p:spPr>
      </p:pic>
      <p:pic>
        <p:nvPicPr>
          <p:cNvPr id="7" name="图片 6">
            <a:extLst>
              <a:ext uri="{FF2B5EF4-FFF2-40B4-BE49-F238E27FC236}">
                <a16:creationId xmlns:a16="http://schemas.microsoft.com/office/drawing/2014/main" id="{73C6A32A-1E6F-6348-A23A-2D124685A78F}"/>
              </a:ext>
            </a:extLst>
          </p:cNvPr>
          <p:cNvPicPr>
            <a:picLocks noChangeAspect="1"/>
          </p:cNvPicPr>
          <p:nvPr/>
        </p:nvPicPr>
        <p:blipFill>
          <a:blip r:embed="rId3"/>
          <a:stretch>
            <a:fillRect/>
          </a:stretch>
        </p:blipFill>
        <p:spPr>
          <a:xfrm>
            <a:off x="346940" y="4161513"/>
            <a:ext cx="1046020" cy="428292"/>
          </a:xfrm>
          <a:prstGeom prst="rect">
            <a:avLst/>
          </a:prstGeom>
        </p:spPr>
      </p:pic>
      <p:pic>
        <p:nvPicPr>
          <p:cNvPr id="2" name="图片 1">
            <a:extLst>
              <a:ext uri="{FF2B5EF4-FFF2-40B4-BE49-F238E27FC236}">
                <a16:creationId xmlns:a16="http://schemas.microsoft.com/office/drawing/2014/main" id="{B4B55768-02C8-1379-5895-54648714773D}"/>
              </a:ext>
            </a:extLst>
          </p:cNvPr>
          <p:cNvPicPr>
            <a:picLocks noChangeAspect="1"/>
          </p:cNvPicPr>
          <p:nvPr/>
        </p:nvPicPr>
        <p:blipFill>
          <a:blip r:embed="rId4"/>
          <a:stretch>
            <a:fillRect/>
          </a:stretch>
        </p:blipFill>
        <p:spPr>
          <a:xfrm>
            <a:off x="403575" y="3688972"/>
            <a:ext cx="1046020" cy="423292"/>
          </a:xfrm>
          <a:prstGeom prst="rect">
            <a:avLst/>
          </a:prstGeom>
        </p:spPr>
      </p:pic>
      <p:graphicFrame>
        <p:nvGraphicFramePr>
          <p:cNvPr id="4" name="表格 3">
            <a:extLst>
              <a:ext uri="{FF2B5EF4-FFF2-40B4-BE49-F238E27FC236}">
                <a16:creationId xmlns:a16="http://schemas.microsoft.com/office/drawing/2014/main" id="{EA9DBA33-9097-91EA-F9EC-E321BB51C260}"/>
              </a:ext>
            </a:extLst>
          </p:cNvPr>
          <p:cNvGraphicFramePr>
            <a:graphicFrameLocks noGrp="1"/>
          </p:cNvGraphicFramePr>
          <p:nvPr>
            <p:extLst>
              <p:ext uri="{D42A27DB-BD31-4B8C-83A1-F6EECF244321}">
                <p14:modId xmlns:p14="http://schemas.microsoft.com/office/powerpoint/2010/main" val="830250380"/>
              </p:ext>
            </p:extLst>
          </p:nvPr>
        </p:nvGraphicFramePr>
        <p:xfrm>
          <a:off x="403574" y="1916832"/>
          <a:ext cx="11443127" cy="1097280"/>
        </p:xfrm>
        <a:graphic>
          <a:graphicData uri="http://schemas.openxmlformats.org/drawingml/2006/table">
            <a:tbl>
              <a:tblPr firstRow="1" firstCol="1" bandRow="1"/>
              <a:tblGrid>
                <a:gridCol w="2307256">
                  <a:extLst>
                    <a:ext uri="{9D8B030D-6E8A-4147-A177-3AD203B41FA5}">
                      <a16:colId xmlns:a16="http://schemas.microsoft.com/office/drawing/2014/main" val="3515028005"/>
                    </a:ext>
                  </a:extLst>
                </a:gridCol>
                <a:gridCol w="2376264">
                  <a:extLst>
                    <a:ext uri="{9D8B030D-6E8A-4147-A177-3AD203B41FA5}">
                      <a16:colId xmlns:a16="http://schemas.microsoft.com/office/drawing/2014/main" val="980342867"/>
                    </a:ext>
                  </a:extLst>
                </a:gridCol>
                <a:gridCol w="2232248">
                  <a:extLst>
                    <a:ext uri="{9D8B030D-6E8A-4147-A177-3AD203B41FA5}">
                      <a16:colId xmlns:a16="http://schemas.microsoft.com/office/drawing/2014/main" val="1514480412"/>
                    </a:ext>
                  </a:extLst>
                </a:gridCol>
                <a:gridCol w="2232248">
                  <a:extLst>
                    <a:ext uri="{9D8B030D-6E8A-4147-A177-3AD203B41FA5}">
                      <a16:colId xmlns:a16="http://schemas.microsoft.com/office/drawing/2014/main" val="3610732151"/>
                    </a:ext>
                  </a:extLst>
                </a:gridCol>
                <a:gridCol w="2295111">
                  <a:extLst>
                    <a:ext uri="{9D8B030D-6E8A-4147-A177-3AD203B41FA5}">
                      <a16:colId xmlns:a16="http://schemas.microsoft.com/office/drawing/2014/main" val="2758720721"/>
                    </a:ext>
                  </a:extLst>
                </a:gridCol>
              </a:tblGrid>
              <a:tr h="0">
                <a:tc>
                  <a:txBody>
                    <a:bodyPr/>
                    <a:lstStyle/>
                    <a:p>
                      <a:pPr algn="ctr" hangingPunct="0">
                        <a:lnSpc>
                          <a:spcPct val="150000"/>
                        </a:lnSpc>
                        <a:buNone/>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物质</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buNone/>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甲烷</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buNone/>
                      </a:pPr>
                      <a:r>
                        <a:rPr lang="zh-CN" sz="24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焦炭</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buNone/>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氢气</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buNone/>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乙醇</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extLst>
                  <a:ext uri="{0D108BD9-81ED-4DB2-BD59-A6C34878D82A}">
                    <a16:rowId xmlns:a16="http://schemas.microsoft.com/office/drawing/2014/main" val="1963259684"/>
                  </a:ext>
                </a:extLst>
              </a:tr>
              <a:tr h="0">
                <a:tc>
                  <a:txBody>
                    <a:bodyPr/>
                    <a:lstStyle/>
                    <a:p>
                      <a:pPr algn="ctr" hangingPunct="0">
                        <a:lnSpc>
                          <a:spcPct val="150000"/>
                        </a:lnSpc>
                        <a:buNone/>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热值</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kJ</a:t>
                      </a:r>
                      <a:r>
                        <a:rPr lang="en-US" sz="2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g</a:t>
                      </a:r>
                      <a:r>
                        <a:rPr lang="zh-CN"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pPr algn="ctr" hangingPunct="0">
                        <a:lnSpc>
                          <a:spcPct val="150000"/>
                        </a:lnSpc>
                        <a:buNone/>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56</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pPr algn="ctr" hangingPunct="0">
                        <a:lnSpc>
                          <a:spcPct val="150000"/>
                        </a:lnSpc>
                        <a:buNone/>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33</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pPr algn="ctr" hangingPunct="0">
                        <a:lnSpc>
                          <a:spcPct val="150000"/>
                        </a:lnSpc>
                        <a:buNone/>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143</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pPr algn="ctr" hangingPunct="0">
                        <a:lnSpc>
                          <a:spcPct val="150000"/>
                        </a:lnSpc>
                        <a:buNone/>
                      </a:pP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30</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extLst>
                  <a:ext uri="{0D108BD9-81ED-4DB2-BD59-A6C34878D82A}">
                    <a16:rowId xmlns:a16="http://schemas.microsoft.com/office/drawing/2014/main" val="2119159831"/>
                  </a:ext>
                </a:extLst>
              </a:tr>
            </a:tbl>
          </a:graphicData>
        </a:graphic>
      </p:graphicFrame>
    </p:spTree>
    <p:extLst>
      <p:ext uri="{BB962C8B-B14F-4D97-AF65-F5344CB8AC3E}">
        <p14:creationId xmlns:p14="http://schemas.microsoft.com/office/powerpoint/2010/main" val="29551275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7"/>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6"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内容占位符 6">
            <a:extLst>
              <a:ext uri="{FF2B5EF4-FFF2-40B4-BE49-F238E27FC236}">
                <a16:creationId xmlns:a16="http://schemas.microsoft.com/office/drawing/2014/main" id="{5BA2A7D0-A62B-9649-94A8-32B442D8A377}"/>
              </a:ext>
            </a:extLst>
          </p:cNvPr>
          <p:cNvSpPr>
            <a:spLocks noGrp="1"/>
          </p:cNvSpPr>
          <p:nvPr>
            <p:ph idx="1"/>
          </p:nvPr>
        </p:nvSpPr>
        <p:spPr>
          <a:xfrm>
            <a:off x="360854" y="1414517"/>
            <a:ext cx="11485848" cy="4524315"/>
          </a:xfrm>
        </p:spPr>
        <p:txBody>
          <a:bodyPr/>
          <a:lstStyle/>
          <a:p>
            <a:pPr hangingPunct="0"/>
            <a:r>
              <a:rPr lang="en-US" altLang="zh-CN" b="1" dirty="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盖斯定律</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r>
              <a:rPr lang="en-US" altLang="zh-CN"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spc="-1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pc="-100"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内容</a:t>
            </a:r>
            <a:r>
              <a:rPr lang="zh-CN" altLang="zh-CN"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：一个化学反应，不管是一步完成的还是分几步完成的，其反应热是相同的。</a:t>
            </a:r>
            <a:endParaRPr lang="zh-CN" altLang="zh-CN" sz="1050"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意义</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：在一定条件下，化学反应的反应热只与反应体系的</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始态</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终态</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有关，而与反应的途径无关。如</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endPar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endPar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endPar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根据盖斯定律可得：</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clrChange>
              <a:clrFrom>
                <a:srgbClr val="FFFFFF"/>
              </a:clrFrom>
              <a:clrTo>
                <a:srgbClr val="FFFFFF">
                  <a:alpha val="0"/>
                </a:srgbClr>
              </a:clrTo>
            </a:clrChange>
          </a:blip>
          <a:stretch>
            <a:fillRect/>
          </a:stretch>
        </p:blipFill>
        <p:spPr>
          <a:xfrm>
            <a:off x="2566814" y="840719"/>
            <a:ext cx="6935079" cy="644065"/>
          </a:xfrm>
          <a:prstGeom prst="rect">
            <a:avLst/>
          </a:prstGeom>
        </p:spPr>
      </p:pic>
      <p:pic>
        <p:nvPicPr>
          <p:cNvPr id="4" name="图片 3"/>
          <p:cNvPicPr>
            <a:picLocks noChangeAspect="1"/>
          </p:cNvPicPr>
          <p:nvPr/>
        </p:nvPicPr>
        <p:blipFill>
          <a:blip r:embed="rId3"/>
          <a:stretch>
            <a:fillRect/>
          </a:stretch>
        </p:blipFill>
        <p:spPr>
          <a:xfrm>
            <a:off x="360854" y="1533256"/>
            <a:ext cx="1536380" cy="461604"/>
          </a:xfrm>
          <a:prstGeom prst="rect">
            <a:avLst/>
          </a:prstGeom>
        </p:spPr>
      </p:pic>
      <p:pic>
        <p:nvPicPr>
          <p:cNvPr id="2" name="mm575.jpg" descr="id:2147492829;FounderCES">
            <a:extLst>
              <a:ext uri="{FF2B5EF4-FFF2-40B4-BE49-F238E27FC236}">
                <a16:creationId xmlns:a16="http://schemas.microsoft.com/office/drawing/2014/main" id="{8B7CF07B-B63A-5E38-52A1-FFADF92619F3}"/>
              </a:ext>
            </a:extLst>
          </p:cNvPr>
          <p:cNvPicPr>
            <a:picLocks noChangeAspect="1"/>
          </p:cNvPicPr>
          <p:nvPr/>
        </p:nvPicPr>
        <p:blipFill>
          <a:blip r:embed="rId4"/>
          <a:stretch>
            <a:fillRect/>
          </a:stretch>
        </p:blipFill>
        <p:spPr>
          <a:xfrm>
            <a:off x="4833879" y="3734079"/>
            <a:ext cx="2400947" cy="1485683"/>
          </a:xfrm>
          <a:prstGeom prst="rect">
            <a:avLst/>
          </a:prstGeom>
        </p:spPr>
      </p:pic>
    </p:spTree>
    <p:extLst>
      <p:ext uri="{BB962C8B-B14F-4D97-AF65-F5344CB8AC3E}">
        <p14:creationId xmlns:p14="http://schemas.microsoft.com/office/powerpoint/2010/main" val="419465955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10" name="内容占位符 1">
                <a:extLst>
                  <a:ext uri="{FF2B5EF4-FFF2-40B4-BE49-F238E27FC236}">
                    <a16:creationId xmlns:a16="http://schemas.microsoft.com/office/drawing/2014/main" id="{F92AF572-BC6A-2DEF-4343-9D537930DF00}"/>
                  </a:ext>
                </a:extLst>
              </p:cNvPr>
              <p:cNvSpPr txBox="1">
                <a:spLocks/>
              </p:cNvSpPr>
              <p:nvPr/>
            </p:nvSpPr>
            <p:spPr bwMode="auto">
              <a:xfrm>
                <a:off x="360854" y="3076569"/>
                <a:ext cx="11485848" cy="1801327"/>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1</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mol</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甲烷完全燃烧时所放出的热量为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mol</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16</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en-US" altLang="zh-CN" b="1" dirty="0" err="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mol</a:t>
                </a:r>
                <a:r>
                  <a:rPr lang="zh-CN"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56</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kJ</a:t>
                </a:r>
                <a:r>
                  <a:rPr lang="en-US" altLang="zh-CN" b="1" dirty="0" err="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zh-CN"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896</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kJ</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则甲烷完全燃烧的热化学方程式</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为</a:t>
                </a:r>
                <a:r>
                  <a:rPr lang="en-US" altLang="zh-CN" b="1" dirty="0" smtClean="0">
                    <a:solidFill>
                      <a:srgbClr val="00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CH</a:t>
                </a:r>
                <a:r>
                  <a:rPr lang="en-US" altLang="zh-CN" b="1" baseline="-25000" dirty="0" smtClean="0">
                    <a:solidFill>
                      <a:srgbClr val="00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dirty="0" smtClean="0">
                    <a:solidFill>
                      <a:srgbClr val="000000"/>
                    </a:solidFill>
                    <a:uFill>
                      <a:solidFill>
                        <a:srgbClr val="00B0F0"/>
                      </a:solidFill>
                    </a:uFill>
                    <a:latin typeface="宋体" panose="02010600030101010101" pitchFamily="2" charset="-122"/>
                    <a:ea typeface="宋体" panose="02010600030101010101" pitchFamily="2" charset="-122"/>
                    <a:cs typeface="Times New Roman" panose="02020603050405020304" pitchFamily="18" charset="0"/>
                  </a:rPr>
                  <a:t>(</a:t>
                </a:r>
                <a:r>
                  <a:rPr lang="en-US" altLang="zh-CN" b="1" dirty="0" smtClean="0">
                    <a:solidFill>
                      <a:srgbClr val="00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g</a:t>
                </a:r>
                <a:r>
                  <a:rPr lang="en-US" altLang="zh-CN" b="1" dirty="0">
                    <a:solidFill>
                      <a:srgbClr val="000000"/>
                    </a:solidFill>
                    <a:uFill>
                      <a:solidFill>
                        <a:srgbClr val="00B0F0"/>
                      </a:solidFill>
                    </a:u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2O</a:t>
                </a:r>
                <a:r>
                  <a:rPr lang="en-US" altLang="zh-CN" b="1" baseline="-25000" dirty="0">
                    <a:solidFill>
                      <a:srgbClr val="00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uFill>
                      <a:solidFill>
                        <a:srgbClr val="00B0F0"/>
                      </a:solidFill>
                    </a:u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g</a:t>
                </a:r>
                <a:r>
                  <a:rPr lang="en-US" altLang="zh-CN" b="1" dirty="0">
                    <a:solidFill>
                      <a:srgbClr val="000000"/>
                    </a:solidFill>
                    <a:uFill>
                      <a:solidFill>
                        <a:srgbClr val="00B0F0"/>
                      </a:solidFill>
                    </a:uFill>
                    <a:latin typeface="宋体" panose="02010600030101010101" pitchFamily="2" charset="-122"/>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uFill>
                              <a:solidFill>
                                <a:srgbClr val="00B0F0"/>
                              </a:solidFill>
                            </a:u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b="1" i="1">
                                <a:solidFill>
                                  <a:srgbClr val="000000"/>
                                </a:solidFill>
                                <a:uFill>
                                  <a:solidFill>
                                    <a:srgbClr val="00B0F0"/>
                                  </a:solidFill>
                                </a:u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a:solidFill>
                                  <a:srgbClr val="000000"/>
                                </a:solidFill>
                                <a:uFill>
                                  <a:solidFill>
                                    <a:srgbClr val="00B0F0"/>
                                  </a:solidFill>
                                </a:uFill>
                                <a:latin typeface="Cambria Math" panose="02040503050406030204" pitchFamily="18" charset="0"/>
                                <a:ea typeface="宋体" panose="02010600030101010101" pitchFamily="2" charset="-122"/>
                                <a:cs typeface="Times New Roman" panose="02020603050405020304" pitchFamily="18" charset="0"/>
                              </a:rPr>
                              <m:t>            </m:t>
                            </m:r>
                          </m:e>
                        </m:bar>
                      </m:num>
                      <m:den>
                        <m:r>
                          <a:rPr lang="en-US" altLang="zh-CN" b="1" i="1" smtClean="0">
                            <a:solidFill>
                              <a:srgbClr val="000000"/>
                            </a:solidFill>
                            <a:uFill>
                              <a:solidFill>
                                <a:srgbClr val="00B0F0"/>
                              </a:solidFill>
                            </a:uFill>
                            <a:latin typeface="Cambria Math" panose="02040503050406030204" pitchFamily="18" charset="0"/>
                            <a:ea typeface="宋体" panose="02010600030101010101" pitchFamily="2" charset="-122"/>
                            <a:cs typeface="Times New Roman" panose="02020603050405020304" pitchFamily="18" charset="0"/>
                          </a:rPr>
                          <m:t> </m:t>
                        </m:r>
                      </m:den>
                    </m:f>
                  </m:oMath>
                </a14:m>
                <a:r>
                  <a:rPr lang="en-US" altLang="zh-CN" b="1" dirty="0">
                    <a:solidFill>
                      <a:srgbClr val="00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CO</a:t>
                </a:r>
                <a:r>
                  <a:rPr lang="en-US" altLang="zh-CN" b="1" baseline="-25000" dirty="0">
                    <a:solidFill>
                      <a:srgbClr val="00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uFill>
                      <a:solidFill>
                        <a:srgbClr val="00B0F0"/>
                      </a:solidFill>
                    </a:u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g</a:t>
                </a:r>
                <a:r>
                  <a:rPr lang="en-US" altLang="zh-CN" b="1" dirty="0">
                    <a:solidFill>
                      <a:srgbClr val="000000"/>
                    </a:solidFill>
                    <a:uFill>
                      <a:solidFill>
                        <a:srgbClr val="00B0F0"/>
                      </a:solidFill>
                    </a:u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2H</a:t>
                </a:r>
                <a:r>
                  <a:rPr lang="en-US" altLang="zh-CN" b="1" baseline="-25000" dirty="0">
                    <a:solidFill>
                      <a:srgbClr val="00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O</a:t>
                </a:r>
                <a:r>
                  <a:rPr lang="en-US" altLang="zh-CN" b="1" dirty="0">
                    <a:solidFill>
                      <a:srgbClr val="000000"/>
                    </a:solidFill>
                    <a:uFill>
                      <a:solidFill>
                        <a:srgbClr val="00B0F0"/>
                      </a:solidFill>
                    </a:u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l</a:t>
                </a:r>
                <a:r>
                  <a:rPr lang="en-US" altLang="zh-CN" b="1" dirty="0">
                    <a:solidFill>
                      <a:srgbClr val="000000"/>
                    </a:solidFill>
                    <a:uFill>
                      <a:solidFill>
                        <a:srgbClr val="00B0F0"/>
                      </a:solidFill>
                    </a:u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896</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kJ</a:t>
                </a:r>
                <a:r>
                  <a:rPr lang="en-US" altLang="zh-CN" b="1" dirty="0" err="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mol</a:t>
                </a:r>
                <a:r>
                  <a:rPr lang="zh-CN"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10" name="内容占位符 1">
                <a:extLst>
                  <a:ext uri="{FF2B5EF4-FFF2-40B4-BE49-F238E27FC236}">
                    <a16:creationId xmlns:a16="http://schemas.microsoft.com/office/drawing/2014/main" id="{F92AF572-BC6A-2DEF-4343-9D537930DF00}"/>
                  </a:ext>
                </a:extLst>
              </p:cNvPr>
              <p:cNvSpPr txBox="1">
                <a:spLocks noRot="1" noChangeAspect="1" noMove="1" noResize="1" noEditPoints="1" noAdjustHandles="1" noChangeArrowheads="1" noChangeShapeType="1" noTextEdit="1"/>
              </p:cNvSpPr>
              <p:nvPr/>
            </p:nvSpPr>
            <p:spPr bwMode="auto">
              <a:xfrm>
                <a:off x="360854" y="3076569"/>
                <a:ext cx="11485848" cy="1801327"/>
              </a:xfrm>
              <a:prstGeom prst="rect">
                <a:avLst/>
              </a:prstGeom>
              <a:blipFill>
                <a:blip r:embed="rId2"/>
                <a:stretch>
                  <a:fillRect l="-796" r="-849" b="-7458"/>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a:noFill/>
                  </a:rPr>
                  <a:t> </a:t>
                </a:r>
              </a:p>
            </p:txBody>
          </p:sp>
        </mc:Fallback>
      </mc:AlternateContent>
      <p:pic>
        <p:nvPicPr>
          <p:cNvPr id="11" name="箭头右下.eps" descr="id:2147493042;FounderCES">
            <a:extLst>
              <a:ext uri="{FF2B5EF4-FFF2-40B4-BE49-F238E27FC236}">
                <a16:creationId xmlns:a16="http://schemas.microsoft.com/office/drawing/2014/main" id="{189572BD-B7CA-8BE8-1987-C2F0BC1AA3DF}"/>
              </a:ext>
            </a:extLst>
          </p:cNvPr>
          <p:cNvPicPr>
            <a:picLocks noChangeAspect="1"/>
          </p:cNvPicPr>
          <p:nvPr/>
        </p:nvPicPr>
        <p:blipFill>
          <a:blip r:embed="rId3"/>
          <a:stretch>
            <a:fillRect/>
          </a:stretch>
        </p:blipFill>
        <p:spPr>
          <a:xfrm>
            <a:off x="5772348" y="4379190"/>
            <a:ext cx="360040" cy="284169"/>
          </a:xfrm>
          <a:prstGeom prst="rect">
            <a:avLst/>
          </a:prstGeom>
        </p:spPr>
      </p:pic>
      <p:sp>
        <p:nvSpPr>
          <p:cNvPr id="4" name="内容占位符 3">
            <a:extLst>
              <a:ext uri="{FF2B5EF4-FFF2-40B4-BE49-F238E27FC236}">
                <a16:creationId xmlns:a16="http://schemas.microsoft.com/office/drawing/2014/main" id="{79528551-F6D6-B169-CBA8-D9318A5F61D9}"/>
              </a:ext>
            </a:extLst>
          </p:cNvPr>
          <p:cNvSpPr>
            <a:spLocks noGrp="1"/>
          </p:cNvSpPr>
          <p:nvPr>
            <p:ph idx="1"/>
          </p:nvPr>
        </p:nvSpPr>
        <p:spPr>
          <a:xfrm>
            <a:off x="360854" y="746120"/>
            <a:ext cx="11485848" cy="576248"/>
          </a:xfrm>
        </p:spPr>
        <p:txBody>
          <a:bodyPr/>
          <a:lstStyle/>
          <a:p>
            <a:pPr hangingPunct="0"/>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请你写出甲烷完全燃烧的热化学方程式：</a:t>
            </a:r>
            <a:r>
              <a:rPr lang="zh-CN" altLang="zh-CN" b="1" u="sng">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5" name="表格 4">
            <a:extLst>
              <a:ext uri="{FF2B5EF4-FFF2-40B4-BE49-F238E27FC236}">
                <a16:creationId xmlns:a16="http://schemas.microsoft.com/office/drawing/2014/main" id="{0E25154F-C6E5-540F-5BA2-452F728FE634}"/>
              </a:ext>
            </a:extLst>
          </p:cNvPr>
          <p:cNvGraphicFramePr>
            <a:graphicFrameLocks noGrp="1"/>
          </p:cNvGraphicFramePr>
          <p:nvPr>
            <p:extLst>
              <p:ext uri="{D42A27DB-BD31-4B8C-83A1-F6EECF244321}">
                <p14:modId xmlns:p14="http://schemas.microsoft.com/office/powerpoint/2010/main" val="2140944868"/>
              </p:ext>
            </p:extLst>
          </p:nvPr>
        </p:nvGraphicFramePr>
        <p:xfrm>
          <a:off x="403574" y="1412776"/>
          <a:ext cx="11443127" cy="1097280"/>
        </p:xfrm>
        <a:graphic>
          <a:graphicData uri="http://schemas.openxmlformats.org/drawingml/2006/table">
            <a:tbl>
              <a:tblPr firstRow="1" firstCol="1" bandRow="1"/>
              <a:tblGrid>
                <a:gridCol w="2307256">
                  <a:extLst>
                    <a:ext uri="{9D8B030D-6E8A-4147-A177-3AD203B41FA5}">
                      <a16:colId xmlns:a16="http://schemas.microsoft.com/office/drawing/2014/main" val="3515028005"/>
                    </a:ext>
                  </a:extLst>
                </a:gridCol>
                <a:gridCol w="2376264">
                  <a:extLst>
                    <a:ext uri="{9D8B030D-6E8A-4147-A177-3AD203B41FA5}">
                      <a16:colId xmlns:a16="http://schemas.microsoft.com/office/drawing/2014/main" val="980342867"/>
                    </a:ext>
                  </a:extLst>
                </a:gridCol>
                <a:gridCol w="2232248">
                  <a:extLst>
                    <a:ext uri="{9D8B030D-6E8A-4147-A177-3AD203B41FA5}">
                      <a16:colId xmlns:a16="http://schemas.microsoft.com/office/drawing/2014/main" val="1514480412"/>
                    </a:ext>
                  </a:extLst>
                </a:gridCol>
                <a:gridCol w="2232248">
                  <a:extLst>
                    <a:ext uri="{9D8B030D-6E8A-4147-A177-3AD203B41FA5}">
                      <a16:colId xmlns:a16="http://schemas.microsoft.com/office/drawing/2014/main" val="3610732151"/>
                    </a:ext>
                  </a:extLst>
                </a:gridCol>
                <a:gridCol w="2295111">
                  <a:extLst>
                    <a:ext uri="{9D8B030D-6E8A-4147-A177-3AD203B41FA5}">
                      <a16:colId xmlns:a16="http://schemas.microsoft.com/office/drawing/2014/main" val="2758720721"/>
                    </a:ext>
                  </a:extLst>
                </a:gridCol>
              </a:tblGrid>
              <a:tr h="0">
                <a:tc>
                  <a:txBody>
                    <a:bodyPr/>
                    <a:lstStyle/>
                    <a:p>
                      <a:pPr algn="ctr" hangingPunct="0">
                        <a:lnSpc>
                          <a:spcPct val="150000"/>
                        </a:lnSpc>
                        <a:buNone/>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物质</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buNone/>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甲烷</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buNone/>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焦炭</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buNone/>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氢气</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buNone/>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乙醇</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extLst>
                  <a:ext uri="{0D108BD9-81ED-4DB2-BD59-A6C34878D82A}">
                    <a16:rowId xmlns:a16="http://schemas.microsoft.com/office/drawing/2014/main" val="1963259684"/>
                  </a:ext>
                </a:extLst>
              </a:tr>
              <a:tr h="0">
                <a:tc>
                  <a:txBody>
                    <a:bodyPr/>
                    <a:lstStyle/>
                    <a:p>
                      <a:pPr algn="ctr" hangingPunct="0">
                        <a:lnSpc>
                          <a:spcPct val="150000"/>
                        </a:lnSpc>
                        <a:buNone/>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热值</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kJ</a:t>
                      </a:r>
                      <a:r>
                        <a:rPr lang="en-US" sz="2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g</a:t>
                      </a:r>
                      <a:r>
                        <a:rPr lang="zh-CN"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pPr algn="ctr" hangingPunct="0">
                        <a:lnSpc>
                          <a:spcPct val="150000"/>
                        </a:lnSpc>
                        <a:buNone/>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56</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pPr algn="ctr" hangingPunct="0">
                        <a:lnSpc>
                          <a:spcPct val="150000"/>
                        </a:lnSpc>
                        <a:buNone/>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33</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pPr algn="ctr" hangingPunct="0">
                        <a:lnSpc>
                          <a:spcPct val="150000"/>
                        </a:lnSpc>
                        <a:buNone/>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143</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pPr algn="ctr" hangingPunct="0">
                        <a:lnSpc>
                          <a:spcPct val="150000"/>
                        </a:lnSpc>
                        <a:buNone/>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30</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extLst>
                  <a:ext uri="{0D108BD9-81ED-4DB2-BD59-A6C34878D82A}">
                    <a16:rowId xmlns:a16="http://schemas.microsoft.com/office/drawing/2014/main" val="2119159831"/>
                  </a:ext>
                </a:extLst>
              </a:tr>
            </a:tbl>
          </a:graphicData>
        </a:graphic>
      </p:graphicFrame>
      <mc:AlternateContent xmlns:mc="http://schemas.openxmlformats.org/markup-compatibility/2006" xmlns:a14="http://schemas.microsoft.com/office/drawing/2010/main">
        <mc:Choice Requires="a14">
          <p:sp>
            <p:nvSpPr>
              <p:cNvPr id="7" name="内容占位符 1">
                <a:extLst>
                  <a:ext uri="{FF2B5EF4-FFF2-40B4-BE49-F238E27FC236}">
                    <a16:creationId xmlns:a16="http://schemas.microsoft.com/office/drawing/2014/main" id="{89E23E8E-978F-3574-1C1D-616A03A776B1}"/>
                  </a:ext>
                </a:extLst>
              </p:cNvPr>
              <p:cNvSpPr txBox="1">
                <a:spLocks/>
              </p:cNvSpPr>
              <p:nvPr/>
            </p:nvSpPr>
            <p:spPr bwMode="auto">
              <a:xfrm>
                <a:off x="1337032" y="2466001"/>
                <a:ext cx="10509670" cy="707310"/>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bar>
                      </m:num>
                      <m:den>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den>
                    </m:f>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896</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kJ</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mol</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7" name="内容占位符 1">
                <a:extLst>
                  <a:ext uri="{FF2B5EF4-FFF2-40B4-BE49-F238E27FC236}">
                    <a16:creationId xmlns:a16="http://schemas.microsoft.com/office/drawing/2014/main" id="{89E23E8E-978F-3574-1C1D-616A03A776B1}"/>
                  </a:ext>
                </a:extLst>
              </p:cNvPr>
              <p:cNvSpPr txBox="1">
                <a:spLocks noRot="1" noChangeAspect="1" noMove="1" noResize="1" noEditPoints="1" noAdjustHandles="1" noChangeArrowheads="1" noChangeShapeType="1" noTextEdit="1"/>
              </p:cNvSpPr>
              <p:nvPr/>
            </p:nvSpPr>
            <p:spPr bwMode="auto">
              <a:xfrm>
                <a:off x="1337032" y="2466001"/>
                <a:ext cx="10509670" cy="707310"/>
              </a:xfrm>
              <a:prstGeom prst="rect">
                <a:avLst/>
              </a:prstGeom>
              <a:blipFill>
                <a:blip r:embed="rId4"/>
                <a:stretch>
                  <a:fillRect l="-174" b="-8621"/>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a:noFill/>
                  </a:rPr>
                  <a:t> </a:t>
                </a:r>
              </a:p>
            </p:txBody>
          </p:sp>
        </mc:Fallback>
      </mc:AlternateContent>
      <p:pic>
        <p:nvPicPr>
          <p:cNvPr id="8" name="图片 7">
            <a:extLst>
              <a:ext uri="{FF2B5EF4-FFF2-40B4-BE49-F238E27FC236}">
                <a16:creationId xmlns:a16="http://schemas.microsoft.com/office/drawing/2014/main" id="{41D825C8-ECED-6AB7-9462-28AAEAE5B821}"/>
              </a:ext>
            </a:extLst>
          </p:cNvPr>
          <p:cNvPicPr>
            <a:picLocks noChangeAspect="1"/>
          </p:cNvPicPr>
          <p:nvPr/>
        </p:nvPicPr>
        <p:blipFill>
          <a:blip r:embed="rId5"/>
          <a:stretch>
            <a:fillRect/>
          </a:stretch>
        </p:blipFill>
        <p:spPr>
          <a:xfrm>
            <a:off x="291012" y="3180067"/>
            <a:ext cx="1046020" cy="428292"/>
          </a:xfrm>
          <a:prstGeom prst="rect">
            <a:avLst/>
          </a:prstGeom>
        </p:spPr>
      </p:pic>
      <p:pic>
        <p:nvPicPr>
          <p:cNvPr id="9" name="图片 8">
            <a:extLst>
              <a:ext uri="{FF2B5EF4-FFF2-40B4-BE49-F238E27FC236}">
                <a16:creationId xmlns:a16="http://schemas.microsoft.com/office/drawing/2014/main" id="{1AE5DF84-6392-FA5C-BDD0-96FE6E728D54}"/>
              </a:ext>
            </a:extLst>
          </p:cNvPr>
          <p:cNvPicPr>
            <a:picLocks noChangeAspect="1"/>
          </p:cNvPicPr>
          <p:nvPr/>
        </p:nvPicPr>
        <p:blipFill>
          <a:blip r:embed="rId6"/>
          <a:stretch>
            <a:fillRect/>
          </a:stretch>
        </p:blipFill>
        <p:spPr>
          <a:xfrm>
            <a:off x="357374" y="2670021"/>
            <a:ext cx="1046020" cy="423292"/>
          </a:xfrm>
          <a:prstGeom prst="rect">
            <a:avLst/>
          </a:prstGeom>
        </p:spPr>
      </p:pic>
      <p:sp>
        <p:nvSpPr>
          <p:cNvPr id="2" name="矩形 1"/>
          <p:cNvSpPr/>
          <p:nvPr/>
        </p:nvSpPr>
        <p:spPr>
          <a:xfrm>
            <a:off x="5591150" y="3828822"/>
            <a:ext cx="5750292" cy="523220"/>
          </a:xfrm>
          <a:prstGeom prst="rect">
            <a:avLst/>
          </a:prstGeom>
        </p:spPr>
        <p:txBody>
          <a:bodyPr wrap="none">
            <a:spAutoFit/>
          </a:bodyPr>
          <a:lstStyle/>
          <a:p>
            <a:r>
              <a:rPr lang="en-US" altLang="zh-CN" u="wavy" dirty="0">
                <a:solidFill>
                  <a:srgbClr val="000000"/>
                </a:solidFill>
                <a:uFill>
                  <a:solidFill>
                    <a:srgbClr val="00B0F0"/>
                  </a:solidFill>
                </a:uFill>
              </a:rPr>
              <a:t> </a:t>
            </a:r>
            <a:r>
              <a:rPr lang="en-US" altLang="zh-CN" u="wavy" dirty="0" smtClean="0">
                <a:solidFill>
                  <a:srgbClr val="000000"/>
                </a:solidFill>
                <a:uFill>
                  <a:solidFill>
                    <a:srgbClr val="00B0F0"/>
                  </a:solidFill>
                </a:uFill>
              </a:rPr>
              <a:t>                                                            </a:t>
            </a:r>
            <a:endParaRPr lang="zh-CN" altLang="en-US" dirty="0"/>
          </a:p>
        </p:txBody>
      </p:sp>
      <mc:AlternateContent xmlns:mc="http://schemas.openxmlformats.org/markup-compatibility/2006">
        <mc:Choice xmlns:a14="http://schemas.microsoft.com/office/drawing/2010/main" Requires="a14">
          <p:sp>
            <p:nvSpPr>
              <p:cNvPr id="6" name="矩形 5"/>
              <p:cNvSpPr/>
              <p:nvPr/>
            </p:nvSpPr>
            <p:spPr>
              <a:xfrm>
                <a:off x="6046222" y="4344852"/>
                <a:ext cx="5870322" cy="498342"/>
              </a:xfrm>
              <a:prstGeom prst="rect">
                <a:avLst/>
              </a:prstGeom>
            </p:spPr>
            <p:txBody>
              <a:bodyPr wrap="square">
                <a:spAutoFit/>
              </a:bodyPr>
              <a:lstStyle/>
              <a:p>
                <a:pPr lvl="0" eaLnBrk="1"/>
                <a:r>
                  <a:rPr lang="zh-CN" altLang="zh-CN" sz="2400" spc="-100" dirty="0">
                    <a:solidFill>
                      <a:srgbClr val="00AEEF"/>
                    </a:solidFill>
                    <a:ea typeface="楷体" panose="02010609060101010101" pitchFamily="49" charset="-122"/>
                    <a:cs typeface="Times New Roman" panose="02020603050405020304" pitchFamily="18" charset="0"/>
                  </a:rPr>
                  <a:t>完全</a:t>
                </a:r>
                <a:r>
                  <a:rPr lang="zh-CN" altLang="zh-CN" sz="2400" spc="-100" dirty="0">
                    <a:solidFill>
                      <a:srgbClr val="00AEEF"/>
                    </a:solidFill>
                    <a:ea typeface="楷体" panose="02010609060101010101" pitchFamily="49" charset="-122"/>
                    <a:cs typeface="Times New Roman" panose="02020603050405020304" pitchFamily="18" charset="0"/>
                  </a:rPr>
                  <a:t>燃烧时</a:t>
                </a:r>
                <a:r>
                  <a:rPr lang="zh-CN" altLang="zh-CN" sz="2400" spc="-100" dirty="0">
                    <a:solidFill>
                      <a:srgbClr val="00AEEF"/>
                    </a:solidFill>
                    <a:cs typeface="Times New Roman" panose="02020603050405020304" pitchFamily="18" charset="0"/>
                  </a:rPr>
                  <a:t>，</a:t>
                </a:r>
                <a:r>
                  <a:rPr lang="en-US" altLang="zh-CN" sz="2400" spc="-100" dirty="0">
                    <a:solidFill>
                      <a:srgbClr val="00AEEF"/>
                    </a:solidFill>
                    <a:cs typeface="Times New Roman" panose="02020603050405020304" pitchFamily="18" charset="0"/>
                  </a:rPr>
                  <a:t>C</a:t>
                </a:r>
                <a14:m>
                  <m:oMath xmlns:m="http://schemas.openxmlformats.org/officeDocument/2006/math">
                    <m:m>
                      <m:mPr>
                        <m:mcs>
                          <m:mc>
                            <m:mcPr>
                              <m:count m:val="1"/>
                              <m:mcJc m:val="center"/>
                            </m:mcPr>
                          </m:mc>
                        </m:mcs>
                        <m:ctrlPr>
                          <a:rPr lang="zh-CN" altLang="zh-CN" sz="2400" i="1" spc="-100">
                            <a:solidFill>
                              <a:srgbClr val="00AEEF"/>
                            </a:solidFill>
                            <a:latin typeface="Cambria Math" panose="02040503050406030204" pitchFamily="18" charset="0"/>
                            <a:ea typeface="Cambria Math" panose="02040503050406030204" pitchFamily="18" charset="0"/>
                            <a:cs typeface="Times New Roman" panose="02020603050405020304" pitchFamily="18" charset="0"/>
                          </a:rPr>
                        </m:ctrlPr>
                      </m:mPr>
                      <m:mr>
                        <m:e>
                          <m:r>
                            <a:rPr lang="en-US" altLang="zh-CN" sz="2400" i="1" spc="-100">
                              <a:solidFill>
                                <a:srgbClr val="00AEEF"/>
                              </a:solidFill>
                              <a:latin typeface="Cambria Math" panose="02040503050406030204" pitchFamily="18" charset="0"/>
                              <a:cs typeface="Times New Roman" panose="02020603050405020304" pitchFamily="18" charset="0"/>
                            </a:rPr>
                            <m:t> </m:t>
                          </m:r>
                        </m:e>
                      </m:mr>
                      <m:mr>
                        <m:e>
                          <m:acc>
                            <m:accPr>
                              <m:chr m:val="⃗"/>
                              <m:ctrlPr>
                                <a:rPr lang="zh-CN" altLang="zh-CN" sz="2400" i="1" spc="-100">
                                  <a:solidFill>
                                    <a:srgbClr val="00AEEF"/>
                                  </a:solidFill>
                                  <a:latin typeface="Cambria Math" panose="02040503050406030204" pitchFamily="18" charset="0"/>
                                  <a:ea typeface="Cambria Math" panose="02040503050406030204" pitchFamily="18" charset="0"/>
                                  <a:cs typeface="Times New Roman" panose="02020603050405020304" pitchFamily="18" charset="0"/>
                                </a:rPr>
                              </m:ctrlPr>
                            </m:accPr>
                            <m:e>
                              <m:r>
                                <a:rPr lang="en-US" altLang="zh-CN" sz="2400" spc="-100">
                                  <a:solidFill>
                                    <a:srgbClr val="00AEEF"/>
                                  </a:solidFill>
                                  <a:latin typeface="Cambria Math" panose="02040503050406030204" pitchFamily="18" charset="0"/>
                                  <a:cs typeface="Times New Roman" panose="02020603050405020304" pitchFamily="18" charset="0"/>
                                </a:rPr>
                                <m:t>         </m:t>
                              </m:r>
                            </m:e>
                          </m:acc>
                        </m:e>
                      </m:mr>
                    </m:m>
                  </m:oMath>
                </a14:m>
                <a:r>
                  <a:rPr lang="en-US" altLang="zh-CN" sz="2400" spc="-100" dirty="0">
                    <a:solidFill>
                      <a:srgbClr val="00AEEF"/>
                    </a:solidFill>
                    <a:cs typeface="Times New Roman" panose="02020603050405020304" pitchFamily="18" charset="0"/>
                  </a:rPr>
                  <a:t>CO</a:t>
                </a:r>
                <a:r>
                  <a:rPr lang="en-US" altLang="zh-CN" sz="2400" spc="-100" baseline="-25000" dirty="0">
                    <a:solidFill>
                      <a:srgbClr val="00AEEF"/>
                    </a:solidFill>
                    <a:cs typeface="Times New Roman" panose="02020603050405020304" pitchFamily="18" charset="0"/>
                  </a:rPr>
                  <a:t>2</a:t>
                </a:r>
                <a:r>
                  <a:rPr lang="en-US" altLang="zh-CN" sz="2400" spc="-100" dirty="0">
                    <a:solidFill>
                      <a:srgbClr val="00AEEF"/>
                    </a:solidFill>
                    <a:latin typeface="宋体" panose="02010600030101010101" pitchFamily="2" charset="-122"/>
                    <a:cs typeface="Times New Roman" panose="02020603050405020304" pitchFamily="18" charset="0"/>
                  </a:rPr>
                  <a:t>(</a:t>
                </a:r>
                <a:r>
                  <a:rPr lang="en-US" altLang="zh-CN" sz="2400" spc="-100" dirty="0">
                    <a:solidFill>
                      <a:srgbClr val="00AEEF"/>
                    </a:solidFill>
                    <a:cs typeface="Times New Roman" panose="02020603050405020304" pitchFamily="18" charset="0"/>
                  </a:rPr>
                  <a:t>g</a:t>
                </a:r>
                <a:r>
                  <a:rPr lang="en-US" altLang="zh-CN" sz="2400" spc="-100" dirty="0">
                    <a:solidFill>
                      <a:srgbClr val="00AEEF"/>
                    </a:solidFill>
                    <a:latin typeface="宋体" panose="02010600030101010101" pitchFamily="2" charset="-122"/>
                    <a:cs typeface="Times New Roman" panose="02020603050405020304" pitchFamily="18" charset="0"/>
                  </a:rPr>
                  <a:t>)</a:t>
                </a:r>
                <a:r>
                  <a:rPr lang="zh-CN" altLang="zh-CN" sz="2400" spc="-100" dirty="0">
                    <a:solidFill>
                      <a:srgbClr val="00AEEF"/>
                    </a:solidFill>
                    <a:cs typeface="Times New Roman" panose="02020603050405020304" pitchFamily="18" charset="0"/>
                  </a:rPr>
                  <a:t>，</a:t>
                </a:r>
                <a:r>
                  <a:rPr lang="en-US" altLang="zh-CN" sz="2400" spc="-100" dirty="0">
                    <a:solidFill>
                      <a:srgbClr val="00AEEF"/>
                    </a:solidFill>
                    <a:cs typeface="Times New Roman" panose="02020603050405020304" pitchFamily="18" charset="0"/>
                  </a:rPr>
                  <a:t>H</a:t>
                </a:r>
                <a14:m>
                  <m:oMath xmlns:m="http://schemas.openxmlformats.org/officeDocument/2006/math">
                    <m:m>
                      <m:mPr>
                        <m:mcs>
                          <m:mc>
                            <m:mcPr>
                              <m:count m:val="1"/>
                              <m:mcJc m:val="center"/>
                            </m:mcPr>
                          </m:mc>
                        </m:mcs>
                        <m:ctrlPr>
                          <a:rPr lang="zh-CN" altLang="zh-CN" sz="2400" i="1" spc="-100">
                            <a:solidFill>
                              <a:srgbClr val="00AEEF"/>
                            </a:solidFill>
                            <a:latin typeface="Cambria Math" panose="02040503050406030204" pitchFamily="18" charset="0"/>
                            <a:ea typeface="Cambria Math" panose="02040503050406030204" pitchFamily="18" charset="0"/>
                            <a:cs typeface="Times New Roman" panose="02020603050405020304" pitchFamily="18" charset="0"/>
                          </a:rPr>
                        </m:ctrlPr>
                      </m:mPr>
                      <m:mr>
                        <m:e>
                          <m:r>
                            <a:rPr lang="en-US" altLang="zh-CN" sz="2400" i="1" spc="-100">
                              <a:solidFill>
                                <a:srgbClr val="00AEEF"/>
                              </a:solidFill>
                              <a:latin typeface="Cambria Math" panose="02040503050406030204" pitchFamily="18" charset="0"/>
                              <a:cs typeface="Times New Roman" panose="02020603050405020304" pitchFamily="18" charset="0"/>
                            </a:rPr>
                            <m:t> </m:t>
                          </m:r>
                        </m:e>
                      </m:mr>
                      <m:mr>
                        <m:e>
                          <m:acc>
                            <m:accPr>
                              <m:chr m:val="⃗"/>
                              <m:ctrlPr>
                                <a:rPr lang="zh-CN" altLang="zh-CN" sz="2400" i="1" spc="-100">
                                  <a:solidFill>
                                    <a:srgbClr val="00AEEF"/>
                                  </a:solidFill>
                                  <a:latin typeface="Cambria Math" panose="02040503050406030204" pitchFamily="18" charset="0"/>
                                  <a:ea typeface="Cambria Math" panose="02040503050406030204" pitchFamily="18" charset="0"/>
                                  <a:cs typeface="Times New Roman" panose="02020603050405020304" pitchFamily="18" charset="0"/>
                                </a:rPr>
                              </m:ctrlPr>
                            </m:accPr>
                            <m:e>
                              <m:r>
                                <a:rPr lang="en-US" altLang="zh-CN" sz="2400" spc="-100">
                                  <a:solidFill>
                                    <a:srgbClr val="00AEEF"/>
                                  </a:solidFill>
                                  <a:latin typeface="Cambria Math" panose="02040503050406030204" pitchFamily="18" charset="0"/>
                                  <a:cs typeface="Times New Roman" panose="02020603050405020304" pitchFamily="18" charset="0"/>
                                </a:rPr>
                                <m:t>         </m:t>
                              </m:r>
                            </m:e>
                          </m:acc>
                        </m:e>
                      </m:mr>
                    </m:m>
                  </m:oMath>
                </a14:m>
                <a:r>
                  <a:rPr lang="en-US" altLang="zh-CN" sz="2400" spc="-100" dirty="0">
                    <a:solidFill>
                      <a:srgbClr val="00AEEF"/>
                    </a:solidFill>
                    <a:cs typeface="Times New Roman" panose="02020603050405020304" pitchFamily="18" charset="0"/>
                  </a:rPr>
                  <a:t>H</a:t>
                </a:r>
                <a:r>
                  <a:rPr lang="en-US" altLang="zh-CN" sz="2400" spc="-100" baseline="-25000" dirty="0">
                    <a:solidFill>
                      <a:srgbClr val="00AEEF"/>
                    </a:solidFill>
                    <a:cs typeface="Times New Roman" panose="02020603050405020304" pitchFamily="18" charset="0"/>
                  </a:rPr>
                  <a:t>2</a:t>
                </a:r>
                <a:r>
                  <a:rPr lang="en-US" altLang="zh-CN" sz="2400" spc="-100" dirty="0">
                    <a:solidFill>
                      <a:srgbClr val="00AEEF"/>
                    </a:solidFill>
                    <a:cs typeface="Times New Roman" panose="02020603050405020304" pitchFamily="18" charset="0"/>
                  </a:rPr>
                  <a:t>O</a:t>
                </a:r>
                <a:r>
                  <a:rPr lang="en-US" altLang="zh-CN" sz="2400" spc="-100" dirty="0">
                    <a:solidFill>
                      <a:srgbClr val="00AEEF"/>
                    </a:solidFill>
                    <a:latin typeface="宋体" panose="02010600030101010101" pitchFamily="2" charset="-122"/>
                    <a:cs typeface="Times New Roman" panose="02020603050405020304" pitchFamily="18" charset="0"/>
                  </a:rPr>
                  <a:t>(</a:t>
                </a:r>
                <a:r>
                  <a:rPr lang="en-US" altLang="zh-CN" sz="2400" spc="-100" dirty="0">
                    <a:solidFill>
                      <a:srgbClr val="00AEEF"/>
                    </a:solidFill>
                    <a:cs typeface="Times New Roman" panose="02020603050405020304" pitchFamily="18" charset="0"/>
                  </a:rPr>
                  <a:t>l</a:t>
                </a:r>
                <a:r>
                  <a:rPr lang="en-US" altLang="zh-CN" sz="2400" spc="-100" dirty="0">
                    <a:solidFill>
                      <a:srgbClr val="00AEEF"/>
                    </a:solidFill>
                    <a:latin typeface="宋体" panose="02010600030101010101" pitchFamily="2" charset="-122"/>
                    <a:cs typeface="Times New Roman" panose="02020603050405020304" pitchFamily="18" charset="0"/>
                  </a:rPr>
                  <a:t>)</a:t>
                </a:r>
                <a:r>
                  <a:rPr lang="zh-CN" altLang="zh-CN" sz="2400" spc="-100" dirty="0">
                    <a:solidFill>
                      <a:srgbClr val="00AEEF"/>
                    </a:solidFill>
                    <a:ea typeface="楷体" panose="02010609060101010101" pitchFamily="49" charset="-122"/>
                    <a:cs typeface="Times New Roman" panose="02020603050405020304" pitchFamily="18" charset="0"/>
                  </a:rPr>
                  <a:t>。</a:t>
                </a:r>
                <a:endParaRPr lang="zh-CN" altLang="zh-CN" sz="2400" spc="-100" dirty="0">
                  <a:solidFill>
                    <a:srgbClr val="000000"/>
                  </a:solidFill>
                  <a:cs typeface="Times New Roman" panose="02020603050405020304" pitchFamily="18" charset="0"/>
                </a:endParaRPr>
              </a:p>
            </p:txBody>
          </p:sp>
        </mc:Choice>
        <mc:Fallback>
          <p:sp>
            <p:nvSpPr>
              <p:cNvPr id="6" name="矩形 5"/>
              <p:cNvSpPr>
                <a:spLocks noRot="1" noChangeAspect="1" noMove="1" noResize="1" noEditPoints="1" noAdjustHandles="1" noChangeArrowheads="1" noChangeShapeType="1" noTextEdit="1"/>
              </p:cNvSpPr>
              <p:nvPr/>
            </p:nvSpPr>
            <p:spPr>
              <a:xfrm>
                <a:off x="6046222" y="4344852"/>
                <a:ext cx="5870322" cy="498342"/>
              </a:xfrm>
              <a:prstGeom prst="rect">
                <a:avLst/>
              </a:prstGeom>
              <a:blipFill>
                <a:blip r:embed="rId7"/>
                <a:stretch>
                  <a:fillRect l="-1661" t="-11111" r="-312" b="-24691"/>
                </a:stretch>
              </a:blipFill>
            </p:spPr>
            <p:txBody>
              <a:bodyPr/>
              <a:lstStyle/>
              <a:p>
                <a:r>
                  <a:rPr lang="zh-CN" altLang="en-US">
                    <a:noFill/>
                  </a:rPr>
                  <a:t> </a:t>
                </a:r>
              </a:p>
            </p:txBody>
          </p:sp>
        </mc:Fallback>
      </mc:AlternateContent>
    </p:spTree>
    <p:extLst>
      <p:ext uri="{BB962C8B-B14F-4D97-AF65-F5344CB8AC3E}">
        <p14:creationId xmlns:p14="http://schemas.microsoft.com/office/powerpoint/2010/main" val="22019157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8"/>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1"/>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2"/>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7" grpId="0"/>
      <p:bldP spid="2" grpId="0"/>
      <p:bldP spid="6"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内容占位符 1">
            <a:extLst>
              <a:ext uri="{FF2B5EF4-FFF2-40B4-BE49-F238E27FC236}">
                <a16:creationId xmlns:a16="http://schemas.microsoft.com/office/drawing/2014/main" id="{32290DCB-BD9E-8142-1C1E-C718E9009A0F}"/>
              </a:ext>
            </a:extLst>
          </p:cNvPr>
          <p:cNvSpPr txBox="1">
            <a:spLocks/>
          </p:cNvSpPr>
          <p:nvPr/>
        </p:nvSpPr>
        <p:spPr bwMode="auto">
          <a:xfrm>
            <a:off x="1402818" y="2510826"/>
            <a:ext cx="981824"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乙醇</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7" name="图片 6">
            <a:extLst>
              <a:ext uri="{FF2B5EF4-FFF2-40B4-BE49-F238E27FC236}">
                <a16:creationId xmlns:a16="http://schemas.microsoft.com/office/drawing/2014/main" id="{967692D4-45DF-B139-810B-2CB3F0A79B40}"/>
              </a:ext>
            </a:extLst>
          </p:cNvPr>
          <p:cNvPicPr>
            <a:picLocks noChangeAspect="1"/>
          </p:cNvPicPr>
          <p:nvPr/>
        </p:nvPicPr>
        <p:blipFill>
          <a:blip r:embed="rId2"/>
          <a:stretch>
            <a:fillRect/>
          </a:stretch>
        </p:blipFill>
        <p:spPr>
          <a:xfrm>
            <a:off x="357374" y="2659226"/>
            <a:ext cx="1046020" cy="423292"/>
          </a:xfrm>
          <a:prstGeom prst="rect">
            <a:avLst/>
          </a:prstGeom>
        </p:spPr>
      </p:pic>
      <p:sp>
        <p:nvSpPr>
          <p:cNvPr id="8" name="内容占位符 1">
            <a:extLst>
              <a:ext uri="{FF2B5EF4-FFF2-40B4-BE49-F238E27FC236}">
                <a16:creationId xmlns:a16="http://schemas.microsoft.com/office/drawing/2014/main" id="{67E4888E-CDDC-ADFA-7BE5-3D5D11107076}"/>
              </a:ext>
            </a:extLst>
          </p:cNvPr>
          <p:cNvSpPr txBox="1">
            <a:spLocks/>
          </p:cNvSpPr>
          <p:nvPr/>
        </p:nvSpPr>
        <p:spPr bwMode="auto">
          <a:xfrm>
            <a:off x="360854" y="3018834"/>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l" eaLnBrk="1" hangingPunct="1"/>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根据热值可以计算出</a:t>
            </a:r>
            <a:r>
              <a:rPr lang="en-US" altLang="zh-CN" b="1" dirty="0">
                <a:solidFill>
                  <a:srgbClr val="000000"/>
                </a:solidFill>
                <a:latin typeface="Times New Roman" panose="02020603050405020304" pitchFamily="18" charset="0"/>
                <a:ea typeface="宋体" panose="02010600030101010101" pitchFamily="2" charset="-122"/>
              </a:rPr>
              <a:t>1</a:t>
            </a:r>
            <a:r>
              <a:rPr lang="en-US" altLang="zh-CN" b="1" dirty="0">
                <a:solidFill>
                  <a:srgbClr val="000000"/>
                </a:solidFill>
                <a:latin typeface="Times New Roman" panose="02020603050405020304" pitchFamily="18" charset="0"/>
                <a:ea typeface="楷体" panose="02010609060101010101" pitchFamily="49" charset="-122"/>
              </a:rPr>
              <a:t> </a:t>
            </a:r>
            <a:r>
              <a:rPr lang="en-US" altLang="zh-CN" b="1" dirty="0" err="1">
                <a:solidFill>
                  <a:srgbClr val="000000"/>
                </a:solidFill>
                <a:latin typeface="Times New Roman" panose="02020603050405020304" pitchFamily="18" charset="0"/>
                <a:ea typeface="宋体" panose="02010600030101010101" pitchFamily="2" charset="-122"/>
              </a:rPr>
              <a:t>mol</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甲烷、焦炭、氢气、乙醇完全燃烧生成指定产物时放出的热量分别为</a:t>
            </a:r>
            <a:r>
              <a:rPr lang="en-US" altLang="zh-CN" b="1" dirty="0">
                <a:solidFill>
                  <a:srgbClr val="000000"/>
                </a:solidFill>
                <a:latin typeface="Times New Roman" panose="02020603050405020304" pitchFamily="18" charset="0"/>
                <a:ea typeface="宋体" panose="02010600030101010101" pitchFamily="2" charset="-122"/>
              </a:rPr>
              <a:t>896</a:t>
            </a:r>
            <a:r>
              <a:rPr lang="en-US" altLang="zh-CN" b="1" dirty="0">
                <a:solidFill>
                  <a:srgbClr val="000000"/>
                </a:solidFill>
                <a:latin typeface="Times New Roman" panose="02020603050405020304" pitchFamily="18" charset="0"/>
                <a:ea typeface="楷体" panose="02010609060101010101" pitchFamily="49" charset="-122"/>
              </a:rPr>
              <a:t> </a:t>
            </a:r>
            <a:r>
              <a:rPr lang="en-US" altLang="zh-CN" b="1" dirty="0">
                <a:solidFill>
                  <a:srgbClr val="000000"/>
                </a:solidFill>
                <a:latin typeface="Times New Roman" panose="02020603050405020304" pitchFamily="18" charset="0"/>
                <a:ea typeface="宋体" panose="02010600030101010101" pitchFamily="2" charset="-122"/>
              </a:rPr>
              <a:t>kJ</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rPr>
              <a:t>396</a:t>
            </a:r>
            <a:r>
              <a:rPr lang="en-US" altLang="zh-CN" b="1" dirty="0">
                <a:solidFill>
                  <a:srgbClr val="000000"/>
                </a:solidFill>
                <a:latin typeface="Times New Roman" panose="02020603050405020304" pitchFamily="18" charset="0"/>
                <a:ea typeface="楷体" panose="02010609060101010101" pitchFamily="49" charset="-122"/>
              </a:rPr>
              <a:t> </a:t>
            </a:r>
            <a:r>
              <a:rPr lang="en-US" altLang="zh-CN" b="1" dirty="0">
                <a:solidFill>
                  <a:srgbClr val="000000"/>
                </a:solidFill>
                <a:latin typeface="Times New Roman" panose="02020603050405020304" pitchFamily="18" charset="0"/>
                <a:ea typeface="宋体" panose="02010600030101010101" pitchFamily="2" charset="-122"/>
              </a:rPr>
              <a:t>kJ</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rPr>
              <a:t>286</a:t>
            </a:r>
            <a:r>
              <a:rPr lang="en-US" altLang="zh-CN" b="1" dirty="0">
                <a:solidFill>
                  <a:srgbClr val="000000"/>
                </a:solidFill>
                <a:latin typeface="Times New Roman" panose="02020603050405020304" pitchFamily="18" charset="0"/>
                <a:ea typeface="楷体" panose="02010609060101010101" pitchFamily="49" charset="-122"/>
              </a:rPr>
              <a:t> </a:t>
            </a:r>
            <a:r>
              <a:rPr lang="en-US" altLang="zh-CN" b="1" dirty="0">
                <a:solidFill>
                  <a:srgbClr val="000000"/>
                </a:solidFill>
                <a:latin typeface="Times New Roman" panose="02020603050405020304" pitchFamily="18" charset="0"/>
                <a:ea typeface="宋体" panose="02010600030101010101" pitchFamily="2" charset="-122"/>
              </a:rPr>
              <a:t>kJ</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和</a:t>
            </a:r>
            <a:r>
              <a:rPr lang="en-US" altLang="zh-CN" b="1" dirty="0">
                <a:solidFill>
                  <a:srgbClr val="000000"/>
                </a:solidFill>
                <a:latin typeface="Times New Roman" panose="02020603050405020304" pitchFamily="18" charset="0"/>
                <a:ea typeface="宋体" panose="02010600030101010101" pitchFamily="2" charset="-122"/>
              </a:rPr>
              <a:t>1</a:t>
            </a:r>
            <a:r>
              <a:rPr lang="en-US" altLang="zh-CN" b="1" dirty="0">
                <a:solidFill>
                  <a:srgbClr val="000000"/>
                </a:solidFill>
                <a:latin typeface="Times New Roman" panose="02020603050405020304" pitchFamily="18" charset="0"/>
                <a:ea typeface="楷体" panose="02010609060101010101" pitchFamily="49" charset="-122"/>
              </a:rPr>
              <a:t> </a:t>
            </a:r>
            <a:r>
              <a:rPr lang="en-US" altLang="zh-CN" b="1" dirty="0">
                <a:solidFill>
                  <a:srgbClr val="000000"/>
                </a:solidFill>
                <a:latin typeface="Times New Roman" panose="02020603050405020304" pitchFamily="18" charset="0"/>
                <a:ea typeface="宋体" panose="02010600030101010101" pitchFamily="2" charset="-122"/>
              </a:rPr>
              <a:t>380</a:t>
            </a:r>
            <a:r>
              <a:rPr lang="en-US" altLang="zh-CN" b="1" dirty="0">
                <a:solidFill>
                  <a:srgbClr val="000000"/>
                </a:solidFill>
                <a:latin typeface="Times New Roman" panose="02020603050405020304" pitchFamily="18" charset="0"/>
                <a:ea typeface="楷体" panose="02010609060101010101" pitchFamily="49" charset="-122"/>
              </a:rPr>
              <a:t> </a:t>
            </a:r>
            <a:r>
              <a:rPr lang="en-US" altLang="zh-CN" b="1" dirty="0">
                <a:solidFill>
                  <a:srgbClr val="000000"/>
                </a:solidFill>
                <a:latin typeface="Times New Roman" panose="02020603050405020304" pitchFamily="18" charset="0"/>
                <a:ea typeface="宋体" panose="02010600030101010101" pitchFamily="2" charset="-122"/>
              </a:rPr>
              <a:t>kJ</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所以放出热量最多的是乙醇。</a:t>
            </a:r>
            <a:endParaRPr lang="zh-CN" altLang="en-US" dirty="0"/>
          </a:p>
        </p:txBody>
      </p:sp>
      <p:sp>
        <p:nvSpPr>
          <p:cNvPr id="4" name="内容占位符 3">
            <a:extLst>
              <a:ext uri="{FF2B5EF4-FFF2-40B4-BE49-F238E27FC236}">
                <a16:creationId xmlns:a16="http://schemas.microsoft.com/office/drawing/2014/main" id="{A98E097E-F958-C9BF-0841-0089AB0DA557}"/>
              </a:ext>
            </a:extLst>
          </p:cNvPr>
          <p:cNvSpPr>
            <a:spLocks noGrp="1"/>
          </p:cNvSpPr>
          <p:nvPr>
            <p:ph idx="1"/>
          </p:nvPr>
        </p:nvSpPr>
        <p:spPr>
          <a:xfrm>
            <a:off x="360854" y="746120"/>
            <a:ext cx="11485848" cy="576248"/>
          </a:xfrm>
        </p:spPr>
        <p:txBody>
          <a:bodyPr/>
          <a:lstStyle/>
          <a:p>
            <a:pPr hangingPunct="0"/>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完全燃烧相同物质的量的上述物质，放出热量最多的是</a:t>
            </a: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图片 5">
            <a:extLst>
              <a:ext uri="{FF2B5EF4-FFF2-40B4-BE49-F238E27FC236}">
                <a16:creationId xmlns:a16="http://schemas.microsoft.com/office/drawing/2014/main" id="{D85D2BDE-23D5-7533-2148-3608034B8324}"/>
              </a:ext>
            </a:extLst>
          </p:cNvPr>
          <p:cNvPicPr>
            <a:picLocks noChangeAspect="1"/>
          </p:cNvPicPr>
          <p:nvPr/>
        </p:nvPicPr>
        <p:blipFill>
          <a:blip r:embed="rId3"/>
          <a:stretch>
            <a:fillRect/>
          </a:stretch>
        </p:blipFill>
        <p:spPr>
          <a:xfrm>
            <a:off x="291012" y="3134768"/>
            <a:ext cx="1046020" cy="428292"/>
          </a:xfrm>
          <a:prstGeom prst="rect">
            <a:avLst/>
          </a:prstGeom>
        </p:spPr>
      </p:pic>
      <p:graphicFrame>
        <p:nvGraphicFramePr>
          <p:cNvPr id="9" name="表格 8">
            <a:extLst>
              <a:ext uri="{FF2B5EF4-FFF2-40B4-BE49-F238E27FC236}">
                <a16:creationId xmlns:a16="http://schemas.microsoft.com/office/drawing/2014/main" id="{90D876E6-3889-CF83-42FB-2C986569BB04}"/>
              </a:ext>
            </a:extLst>
          </p:cNvPr>
          <p:cNvGraphicFramePr>
            <a:graphicFrameLocks noGrp="1"/>
          </p:cNvGraphicFramePr>
          <p:nvPr>
            <p:extLst>
              <p:ext uri="{D42A27DB-BD31-4B8C-83A1-F6EECF244321}">
                <p14:modId xmlns:p14="http://schemas.microsoft.com/office/powerpoint/2010/main" val="802434642"/>
              </p:ext>
            </p:extLst>
          </p:nvPr>
        </p:nvGraphicFramePr>
        <p:xfrm>
          <a:off x="403574" y="1412776"/>
          <a:ext cx="11443127" cy="1097280"/>
        </p:xfrm>
        <a:graphic>
          <a:graphicData uri="http://schemas.openxmlformats.org/drawingml/2006/table">
            <a:tbl>
              <a:tblPr firstRow="1" firstCol="1" bandRow="1"/>
              <a:tblGrid>
                <a:gridCol w="2307256">
                  <a:extLst>
                    <a:ext uri="{9D8B030D-6E8A-4147-A177-3AD203B41FA5}">
                      <a16:colId xmlns:a16="http://schemas.microsoft.com/office/drawing/2014/main" val="3515028005"/>
                    </a:ext>
                  </a:extLst>
                </a:gridCol>
                <a:gridCol w="2376264">
                  <a:extLst>
                    <a:ext uri="{9D8B030D-6E8A-4147-A177-3AD203B41FA5}">
                      <a16:colId xmlns:a16="http://schemas.microsoft.com/office/drawing/2014/main" val="980342867"/>
                    </a:ext>
                  </a:extLst>
                </a:gridCol>
                <a:gridCol w="2232248">
                  <a:extLst>
                    <a:ext uri="{9D8B030D-6E8A-4147-A177-3AD203B41FA5}">
                      <a16:colId xmlns:a16="http://schemas.microsoft.com/office/drawing/2014/main" val="1514480412"/>
                    </a:ext>
                  </a:extLst>
                </a:gridCol>
                <a:gridCol w="2232248">
                  <a:extLst>
                    <a:ext uri="{9D8B030D-6E8A-4147-A177-3AD203B41FA5}">
                      <a16:colId xmlns:a16="http://schemas.microsoft.com/office/drawing/2014/main" val="3610732151"/>
                    </a:ext>
                  </a:extLst>
                </a:gridCol>
                <a:gridCol w="2295111">
                  <a:extLst>
                    <a:ext uri="{9D8B030D-6E8A-4147-A177-3AD203B41FA5}">
                      <a16:colId xmlns:a16="http://schemas.microsoft.com/office/drawing/2014/main" val="2758720721"/>
                    </a:ext>
                  </a:extLst>
                </a:gridCol>
              </a:tblGrid>
              <a:tr h="0">
                <a:tc>
                  <a:txBody>
                    <a:bodyPr/>
                    <a:lstStyle/>
                    <a:p>
                      <a:pPr algn="ctr" hangingPunct="0">
                        <a:lnSpc>
                          <a:spcPct val="150000"/>
                        </a:lnSpc>
                        <a:buNone/>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物质</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buNone/>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甲烷</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buNone/>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焦炭</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buNone/>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氢气</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buNone/>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乙醇</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extLst>
                  <a:ext uri="{0D108BD9-81ED-4DB2-BD59-A6C34878D82A}">
                    <a16:rowId xmlns:a16="http://schemas.microsoft.com/office/drawing/2014/main" val="1963259684"/>
                  </a:ext>
                </a:extLst>
              </a:tr>
              <a:tr h="0">
                <a:tc>
                  <a:txBody>
                    <a:bodyPr/>
                    <a:lstStyle/>
                    <a:p>
                      <a:pPr algn="ctr" hangingPunct="0">
                        <a:lnSpc>
                          <a:spcPct val="150000"/>
                        </a:lnSpc>
                        <a:buNone/>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热值</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kJ</a:t>
                      </a:r>
                      <a:r>
                        <a:rPr lang="en-US" sz="2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g</a:t>
                      </a:r>
                      <a:r>
                        <a:rPr lang="zh-CN"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pPr algn="ctr" hangingPunct="0">
                        <a:lnSpc>
                          <a:spcPct val="150000"/>
                        </a:lnSpc>
                        <a:buNone/>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56</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pPr algn="ctr" hangingPunct="0">
                        <a:lnSpc>
                          <a:spcPct val="150000"/>
                        </a:lnSpc>
                        <a:buNone/>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33</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pPr algn="ctr" hangingPunct="0">
                        <a:lnSpc>
                          <a:spcPct val="150000"/>
                        </a:lnSpc>
                        <a:buNone/>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143</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pPr algn="ctr" hangingPunct="0">
                        <a:lnSpc>
                          <a:spcPct val="150000"/>
                        </a:lnSpc>
                        <a:buNone/>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30</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extLst>
                  <a:ext uri="{0D108BD9-81ED-4DB2-BD59-A6C34878D82A}">
                    <a16:rowId xmlns:a16="http://schemas.microsoft.com/office/drawing/2014/main" val="2119159831"/>
                  </a:ext>
                </a:extLst>
              </a:tr>
            </a:tbl>
          </a:graphicData>
        </a:graphic>
      </p:graphicFrame>
    </p:spTree>
    <p:extLst>
      <p:ext uri="{BB962C8B-B14F-4D97-AF65-F5344CB8AC3E}">
        <p14:creationId xmlns:p14="http://schemas.microsoft.com/office/powerpoint/2010/main" val="9054871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6"/>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8"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内容占位符 1">
            <a:extLst>
              <a:ext uri="{FF2B5EF4-FFF2-40B4-BE49-F238E27FC236}">
                <a16:creationId xmlns:a16="http://schemas.microsoft.com/office/drawing/2014/main" id="{FE45E341-21C8-EBC3-CEF6-CC49D42ECFD7}"/>
              </a:ext>
            </a:extLst>
          </p:cNvPr>
          <p:cNvSpPr txBox="1">
            <a:spLocks/>
          </p:cNvSpPr>
          <p:nvPr/>
        </p:nvSpPr>
        <p:spPr bwMode="auto">
          <a:xfrm>
            <a:off x="347191" y="4401618"/>
            <a:ext cx="11485848" cy="22382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r>
              <a:rPr lang="en-US" altLang="zh-CN" b="1">
                <a:solidFill>
                  <a:srgbClr val="000000"/>
                </a:solidFill>
                <a:latin typeface="Times New Roman" panose="02020603050405020304" pitchFamily="18" charset="0"/>
                <a:ea typeface="宋体" panose="02010600030101010101" pitchFamily="2" charset="-122"/>
              </a:rPr>
              <a:t>             1</a:t>
            </a:r>
            <a:r>
              <a:rPr lang="en-US" altLang="zh-CN" b="1">
                <a:solidFill>
                  <a:srgbClr val="000000"/>
                </a:solidFill>
                <a:latin typeface="Times New Roman" panose="02020603050405020304" pitchFamily="18" charset="0"/>
                <a:ea typeface="楷体" panose="02010609060101010101" pitchFamily="49" charset="-122"/>
              </a:rPr>
              <a:t> </a:t>
            </a:r>
            <a:r>
              <a:rPr lang="en-US" altLang="zh-CN" b="1">
                <a:solidFill>
                  <a:srgbClr val="000000"/>
                </a:solidFill>
                <a:latin typeface="Times New Roman" panose="02020603050405020304" pitchFamily="18" charset="0"/>
                <a:ea typeface="宋体" panose="02010600030101010101" pitchFamily="2" charset="-122"/>
              </a:rPr>
              <a:t>L</a:t>
            </a:r>
            <a:r>
              <a:rPr lang="en-US" altLang="zh-CN" b="1">
                <a:solidFill>
                  <a:srgbClr val="000000"/>
                </a:solidFill>
                <a:latin typeface="Times New Roman" panose="02020603050405020304" pitchFamily="18" charset="0"/>
                <a:ea typeface="楷体" panose="02010609060101010101" pitchFamily="49" charset="-122"/>
              </a:rPr>
              <a:t> </a:t>
            </a:r>
            <a:r>
              <a:rPr lang="en-US" altLang="zh-CN" b="1">
                <a:solidFill>
                  <a:srgbClr val="000000"/>
                </a:solidFill>
                <a:latin typeface="Times New Roman" panose="02020603050405020304" pitchFamily="18" charset="0"/>
                <a:ea typeface="宋体" panose="02010600030101010101" pitchFamily="2" charset="-122"/>
              </a:rPr>
              <a:t>E10</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汽油中乙醇的质量为</a:t>
            </a:r>
            <a:r>
              <a:rPr lang="en-US" altLang="zh-CN" b="1">
                <a:solidFill>
                  <a:srgbClr val="000000"/>
                </a:solidFill>
                <a:latin typeface="Times New Roman" panose="02020603050405020304" pitchFamily="18" charset="0"/>
                <a:ea typeface="宋体" panose="02010600030101010101" pitchFamily="2" charset="-122"/>
              </a:rPr>
              <a:t>1</a:t>
            </a:r>
            <a:r>
              <a:rPr lang="en-US" altLang="zh-CN" b="1">
                <a:solidFill>
                  <a:srgbClr val="000000"/>
                </a:solidFill>
                <a:latin typeface="Times New Roman" panose="02020603050405020304" pitchFamily="18" charset="0"/>
                <a:ea typeface="楷体" panose="02010609060101010101" pitchFamily="49" charset="-122"/>
              </a:rPr>
              <a:t> </a:t>
            </a:r>
            <a:r>
              <a:rPr lang="en-US" altLang="zh-CN" b="1">
                <a:solidFill>
                  <a:srgbClr val="000000"/>
                </a:solidFill>
                <a:latin typeface="Times New Roman" panose="02020603050405020304" pitchFamily="18" charset="0"/>
                <a:ea typeface="宋体" panose="02010600030101010101" pitchFamily="2" charset="-122"/>
              </a:rPr>
              <a:t>000</a:t>
            </a:r>
            <a:r>
              <a:rPr lang="en-US" altLang="zh-CN" b="1">
                <a:solidFill>
                  <a:srgbClr val="000000"/>
                </a:solidFill>
                <a:latin typeface="Times New Roman" panose="02020603050405020304" pitchFamily="18" charset="0"/>
                <a:ea typeface="楷体" panose="02010609060101010101" pitchFamily="49" charset="-122"/>
              </a:rPr>
              <a:t> </a:t>
            </a:r>
            <a:r>
              <a:rPr lang="en-US" altLang="zh-CN" b="1">
                <a:solidFill>
                  <a:srgbClr val="000000"/>
                </a:solidFill>
                <a:latin typeface="Times New Roman" panose="02020603050405020304" pitchFamily="18" charset="0"/>
                <a:ea typeface="宋体" panose="02010600030101010101" pitchFamily="2" charset="-122"/>
              </a:rPr>
              <a:t>mL</a:t>
            </a:r>
            <a:r>
              <a:rPr lang="en-US" altLang="zh-CN" b="1">
                <a:solidFill>
                  <a:srgbClr val="000000"/>
                </a:solidFill>
                <a:latin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rPr>
              <a:t>0.8</a:t>
            </a:r>
            <a:r>
              <a:rPr lang="en-US" altLang="zh-CN" b="1">
                <a:solidFill>
                  <a:srgbClr val="000000"/>
                </a:solidFill>
                <a:latin typeface="Times New Roman" panose="02020603050405020304" pitchFamily="18" charset="0"/>
                <a:ea typeface="楷体" panose="02010609060101010101" pitchFamily="49" charset="-122"/>
              </a:rPr>
              <a:t> </a:t>
            </a:r>
            <a:r>
              <a:rPr lang="en-US" altLang="zh-CN" b="1">
                <a:solidFill>
                  <a:srgbClr val="000000"/>
                </a:solidFill>
                <a:latin typeface="Times New Roman" panose="02020603050405020304" pitchFamily="18" charset="0"/>
                <a:ea typeface="宋体" panose="02010600030101010101" pitchFamily="2" charset="-122"/>
              </a:rPr>
              <a:t>g</a:t>
            </a:r>
            <a:r>
              <a:rPr lang="en-US" altLang="zh-CN" b="1">
                <a:solidFill>
                  <a:srgbClr val="000000"/>
                </a:solidFill>
                <a:latin typeface="Times New Roman" panose="02020603050405020304" pitchFamily="18" charset="0"/>
                <a:ea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rPr>
              <a:t>mL</a:t>
            </a:r>
            <a:r>
              <a:rPr lang="zh-CN" altLang="zh-CN" b="1" baseline="30000">
                <a:solidFill>
                  <a:srgbClr val="000000"/>
                </a:solidFill>
                <a:ea typeface="宋体" panose="02010600030101010101" pitchFamily="2" charset="-122"/>
                <a:cs typeface="Times New Roman" panose="02020603050405020304" pitchFamily="18" charset="0"/>
              </a:rPr>
              <a:t>－</a:t>
            </a:r>
            <a:r>
              <a:rPr lang="en-US" altLang="zh-CN" b="1" baseline="30000">
                <a:solidFill>
                  <a:srgbClr val="000000"/>
                </a:solidFill>
                <a:latin typeface="Times New Roman" panose="02020603050405020304" pitchFamily="18" charset="0"/>
                <a:ea typeface="宋体" panose="02010600030101010101" pitchFamily="2" charset="-122"/>
              </a:rPr>
              <a:t>1</a:t>
            </a:r>
            <a:r>
              <a:rPr lang="en-US" altLang="zh-CN" b="1">
                <a:solidFill>
                  <a:srgbClr val="000000"/>
                </a:solidFill>
                <a:latin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rPr>
              <a:t>10</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rPr>
              <a:t>80</a:t>
            </a:r>
            <a:r>
              <a:rPr lang="en-US" altLang="zh-CN" b="1">
                <a:solidFill>
                  <a:srgbClr val="000000"/>
                </a:solidFill>
                <a:latin typeface="Times New Roman" panose="02020603050405020304" pitchFamily="18" charset="0"/>
                <a:ea typeface="楷体" panose="02010609060101010101" pitchFamily="49" charset="-122"/>
              </a:rPr>
              <a:t> </a:t>
            </a:r>
            <a:r>
              <a:rPr lang="en-US" altLang="zh-CN" b="1">
                <a:solidFill>
                  <a:srgbClr val="000000"/>
                </a:solidFill>
                <a:latin typeface="Times New Roman" panose="02020603050405020304" pitchFamily="18" charset="0"/>
                <a:ea typeface="宋体" panose="02010600030101010101" pitchFamily="2" charset="-122"/>
              </a:rPr>
              <a:t>g</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rPr>
              <a:t>800</a:t>
            </a:r>
            <a:r>
              <a:rPr lang="en-US" altLang="zh-CN" b="1">
                <a:solidFill>
                  <a:srgbClr val="000000"/>
                </a:solidFill>
                <a:latin typeface="Times New Roman" panose="02020603050405020304" pitchFamily="18" charset="0"/>
                <a:ea typeface="楷体" panose="02010609060101010101" pitchFamily="49" charset="-122"/>
              </a:rPr>
              <a:t> </a:t>
            </a:r>
            <a:r>
              <a:rPr lang="en-US" altLang="zh-CN" b="1">
                <a:solidFill>
                  <a:srgbClr val="000000"/>
                </a:solidFill>
                <a:latin typeface="Times New Roman" panose="02020603050405020304" pitchFamily="18" charset="0"/>
                <a:ea typeface="宋体" panose="02010600030101010101" pitchFamily="2" charset="-122"/>
              </a:rPr>
              <a:t>g</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普通汽油完全燃烧放出的热量为</a:t>
            </a:r>
            <a:r>
              <a:rPr lang="en-US" altLang="zh-CN" b="1">
                <a:solidFill>
                  <a:srgbClr val="000000"/>
                </a:solidFill>
                <a:latin typeface="Times New Roman" panose="02020603050405020304" pitchFamily="18" charset="0"/>
                <a:ea typeface="宋体" panose="02010600030101010101" pitchFamily="2" charset="-122"/>
              </a:rPr>
              <a:t>800</a:t>
            </a:r>
            <a:r>
              <a:rPr lang="en-US" altLang="zh-CN" b="1">
                <a:solidFill>
                  <a:srgbClr val="000000"/>
                </a:solidFill>
                <a:latin typeface="Times New Roman" panose="02020603050405020304" pitchFamily="18" charset="0"/>
                <a:ea typeface="楷体" panose="02010609060101010101" pitchFamily="49" charset="-122"/>
              </a:rPr>
              <a:t> </a:t>
            </a:r>
            <a:r>
              <a:rPr lang="en-US" altLang="zh-CN" b="1">
                <a:solidFill>
                  <a:srgbClr val="000000"/>
                </a:solidFill>
                <a:latin typeface="Times New Roman" panose="02020603050405020304" pitchFamily="18" charset="0"/>
                <a:ea typeface="宋体" panose="02010600030101010101" pitchFamily="2" charset="-122"/>
              </a:rPr>
              <a:t>g</a:t>
            </a:r>
            <a:r>
              <a:rPr lang="en-US" altLang="zh-CN" b="1">
                <a:solidFill>
                  <a:srgbClr val="000000"/>
                </a:solidFill>
                <a:latin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rPr>
              <a:t>44</a:t>
            </a:r>
            <a:r>
              <a:rPr lang="en-US" altLang="zh-CN" b="1">
                <a:solidFill>
                  <a:srgbClr val="000000"/>
                </a:solidFill>
                <a:latin typeface="Times New Roman" panose="02020603050405020304" pitchFamily="18" charset="0"/>
                <a:ea typeface="楷体" panose="02010609060101010101" pitchFamily="49" charset="-122"/>
              </a:rPr>
              <a:t> </a:t>
            </a:r>
            <a:r>
              <a:rPr lang="en-US" altLang="zh-CN" b="1">
                <a:solidFill>
                  <a:srgbClr val="000000"/>
                </a:solidFill>
                <a:latin typeface="Times New Roman" panose="02020603050405020304" pitchFamily="18" charset="0"/>
                <a:ea typeface="宋体" panose="02010600030101010101" pitchFamily="2" charset="-122"/>
              </a:rPr>
              <a:t>kJ</a:t>
            </a:r>
            <a:r>
              <a:rPr lang="en-US" altLang="zh-CN" b="1">
                <a:solidFill>
                  <a:srgbClr val="000000"/>
                </a:solidFill>
                <a:latin typeface="Times New Roman" panose="02020603050405020304" pitchFamily="18" charset="0"/>
                <a:ea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rPr>
              <a:t>g</a:t>
            </a:r>
            <a:r>
              <a:rPr lang="zh-CN" altLang="zh-CN" b="1" baseline="30000">
                <a:solidFill>
                  <a:srgbClr val="000000"/>
                </a:solidFill>
                <a:ea typeface="宋体" panose="02010600030101010101" pitchFamily="2" charset="-122"/>
                <a:cs typeface="Times New Roman" panose="02020603050405020304" pitchFamily="18" charset="0"/>
              </a:rPr>
              <a:t>－</a:t>
            </a:r>
            <a:r>
              <a:rPr lang="en-US" altLang="zh-CN" b="1" baseline="30000">
                <a:solidFill>
                  <a:srgbClr val="000000"/>
                </a:solidFill>
                <a:latin typeface="Times New Roman" panose="02020603050405020304" pitchFamily="18" charset="0"/>
                <a:ea typeface="宋体" panose="02010600030101010101" pitchFamily="2" charset="-122"/>
              </a:rPr>
              <a:t>1</a:t>
            </a:r>
            <a:r>
              <a:rPr lang="zh-CN" altLang="zh-CN" b="1">
                <a:solidFill>
                  <a:srgbClr val="000000"/>
                </a:solidFill>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rPr>
              <a:t>35</a:t>
            </a:r>
            <a:r>
              <a:rPr lang="en-US" altLang="zh-CN" b="1">
                <a:solidFill>
                  <a:srgbClr val="000000"/>
                </a:solidFill>
                <a:latin typeface="Times New Roman" panose="02020603050405020304" pitchFamily="18" charset="0"/>
                <a:ea typeface="楷体" panose="02010609060101010101" pitchFamily="49" charset="-122"/>
              </a:rPr>
              <a:t> </a:t>
            </a:r>
            <a:r>
              <a:rPr lang="en-US" altLang="zh-CN" b="1">
                <a:solidFill>
                  <a:srgbClr val="000000"/>
                </a:solidFill>
                <a:latin typeface="Times New Roman" panose="02020603050405020304" pitchFamily="18" charset="0"/>
                <a:ea typeface="宋体" panose="02010600030101010101" pitchFamily="2" charset="-122"/>
              </a:rPr>
              <a:t>200</a:t>
            </a:r>
            <a:r>
              <a:rPr lang="en-US" altLang="zh-CN" b="1">
                <a:solidFill>
                  <a:srgbClr val="000000"/>
                </a:solidFill>
                <a:latin typeface="Times New Roman" panose="02020603050405020304" pitchFamily="18" charset="0"/>
                <a:ea typeface="楷体" panose="02010609060101010101" pitchFamily="49" charset="-122"/>
              </a:rPr>
              <a:t> </a:t>
            </a:r>
            <a:r>
              <a:rPr lang="en-US" altLang="zh-CN" b="1">
                <a:solidFill>
                  <a:srgbClr val="000000"/>
                </a:solidFill>
                <a:latin typeface="Times New Roman" panose="02020603050405020304" pitchFamily="18" charset="0"/>
                <a:ea typeface="宋体" panose="02010600030101010101" pitchFamily="2" charset="-122"/>
              </a:rPr>
              <a:t>kJ</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rPr>
              <a:t>800</a:t>
            </a:r>
            <a:r>
              <a:rPr lang="en-US" altLang="zh-CN" b="1">
                <a:solidFill>
                  <a:srgbClr val="000000"/>
                </a:solidFill>
                <a:latin typeface="Times New Roman" panose="02020603050405020304" pitchFamily="18" charset="0"/>
                <a:ea typeface="楷体" panose="02010609060101010101" pitchFamily="49" charset="-122"/>
              </a:rPr>
              <a:t> </a:t>
            </a:r>
            <a:r>
              <a:rPr lang="en-US" altLang="zh-CN" b="1">
                <a:solidFill>
                  <a:srgbClr val="000000"/>
                </a:solidFill>
                <a:latin typeface="Times New Roman" panose="02020603050405020304" pitchFamily="18" charset="0"/>
                <a:ea typeface="宋体" panose="02010600030101010101" pitchFamily="2" charset="-122"/>
              </a:rPr>
              <a:t>g</a:t>
            </a:r>
            <a:r>
              <a:rPr lang="en-US" altLang="zh-CN" b="1">
                <a:solidFill>
                  <a:srgbClr val="000000"/>
                </a:solidFill>
                <a:latin typeface="Times New Roman" panose="02020603050405020304" pitchFamily="18" charset="0"/>
                <a:ea typeface="楷体" panose="02010609060101010101" pitchFamily="49" charset="-122"/>
              </a:rPr>
              <a:t> </a:t>
            </a:r>
            <a:r>
              <a:rPr lang="en-US" altLang="zh-CN" b="1">
                <a:solidFill>
                  <a:srgbClr val="000000"/>
                </a:solidFill>
                <a:latin typeface="Times New Roman" panose="02020603050405020304" pitchFamily="18" charset="0"/>
                <a:ea typeface="宋体" panose="02010600030101010101" pitchFamily="2" charset="-122"/>
              </a:rPr>
              <a:t>E10</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汽油中含</a:t>
            </a:r>
            <a:r>
              <a:rPr lang="en-US" altLang="zh-CN" b="1">
                <a:solidFill>
                  <a:srgbClr val="000000"/>
                </a:solidFill>
                <a:latin typeface="Times New Roman" panose="02020603050405020304" pitchFamily="18" charset="0"/>
                <a:ea typeface="宋体" panose="02010600030101010101" pitchFamily="2" charset="-122"/>
              </a:rPr>
              <a:t>80</a:t>
            </a:r>
            <a:r>
              <a:rPr lang="en-US" altLang="zh-CN" b="1">
                <a:solidFill>
                  <a:srgbClr val="000000"/>
                </a:solidFill>
                <a:latin typeface="Times New Roman" panose="02020603050405020304" pitchFamily="18" charset="0"/>
                <a:ea typeface="楷体" panose="02010609060101010101" pitchFamily="49" charset="-122"/>
              </a:rPr>
              <a:t> </a:t>
            </a:r>
            <a:r>
              <a:rPr lang="en-US" altLang="zh-CN" b="1">
                <a:solidFill>
                  <a:srgbClr val="000000"/>
                </a:solidFill>
                <a:latin typeface="Times New Roman" panose="02020603050405020304" pitchFamily="18" charset="0"/>
                <a:ea typeface="宋体" panose="02010600030101010101" pitchFamily="2" charset="-122"/>
              </a:rPr>
              <a:t>g</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乙醇和</a:t>
            </a:r>
            <a:r>
              <a:rPr lang="en-US" altLang="zh-CN" b="1">
                <a:solidFill>
                  <a:srgbClr val="000000"/>
                </a:solidFill>
                <a:latin typeface="Times New Roman" panose="02020603050405020304" pitchFamily="18" charset="0"/>
                <a:ea typeface="宋体" panose="02010600030101010101" pitchFamily="2" charset="-122"/>
              </a:rPr>
              <a:t>720</a:t>
            </a:r>
            <a:r>
              <a:rPr lang="en-US" altLang="zh-CN" b="1">
                <a:solidFill>
                  <a:srgbClr val="000000"/>
                </a:solidFill>
                <a:latin typeface="Times New Roman" panose="02020603050405020304" pitchFamily="18" charset="0"/>
                <a:ea typeface="楷体" panose="02010609060101010101" pitchFamily="49" charset="-122"/>
              </a:rPr>
              <a:t> </a:t>
            </a:r>
            <a:r>
              <a:rPr lang="en-US" altLang="zh-CN" b="1">
                <a:solidFill>
                  <a:srgbClr val="000000"/>
                </a:solidFill>
                <a:latin typeface="Times New Roman" panose="02020603050405020304" pitchFamily="18" charset="0"/>
                <a:ea typeface="宋体" panose="02010600030101010101" pitchFamily="2" charset="-122"/>
              </a:rPr>
              <a:t>g</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普通汽油</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完全燃烧放出的热量为</a:t>
            </a:r>
            <a:r>
              <a:rPr lang="en-US" altLang="zh-CN" b="1">
                <a:solidFill>
                  <a:srgbClr val="000000"/>
                </a:solidFill>
                <a:latin typeface="Times New Roman" panose="02020603050405020304" pitchFamily="18" charset="0"/>
                <a:ea typeface="宋体" panose="02010600030101010101" pitchFamily="2" charset="-122"/>
              </a:rPr>
              <a:t>80g</a:t>
            </a:r>
            <a:r>
              <a:rPr lang="en-US" altLang="zh-CN" b="1">
                <a:solidFill>
                  <a:srgbClr val="000000"/>
                </a:solidFill>
                <a:latin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rPr>
              <a:t>30kJ</a:t>
            </a:r>
            <a:r>
              <a:rPr lang="en-US" altLang="zh-CN" b="1">
                <a:solidFill>
                  <a:srgbClr val="000000"/>
                </a:solidFill>
                <a:latin typeface="Times New Roman" panose="02020603050405020304" pitchFamily="18" charset="0"/>
                <a:ea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rPr>
              <a:t>g</a:t>
            </a:r>
            <a:r>
              <a:rPr lang="zh-CN" altLang="zh-CN" b="1" baseline="30000">
                <a:solidFill>
                  <a:srgbClr val="000000"/>
                </a:solidFill>
                <a:ea typeface="宋体" panose="02010600030101010101" pitchFamily="2" charset="-122"/>
                <a:cs typeface="Times New Roman" panose="02020603050405020304" pitchFamily="18" charset="0"/>
              </a:rPr>
              <a:t>－</a:t>
            </a:r>
            <a:r>
              <a:rPr lang="en-US" altLang="zh-CN" b="1" baseline="30000">
                <a:solidFill>
                  <a:srgbClr val="000000"/>
                </a:solidFill>
                <a:latin typeface="Times New Roman" panose="02020603050405020304" pitchFamily="18" charset="0"/>
                <a:ea typeface="宋体" panose="02010600030101010101" pitchFamily="2" charset="-122"/>
              </a:rPr>
              <a:t>1</a:t>
            </a:r>
            <a:r>
              <a:rPr lang="zh-CN" altLang="zh-CN" b="1">
                <a:solidFill>
                  <a:srgbClr val="000000"/>
                </a:solidFill>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rPr>
              <a:t>720g</a:t>
            </a:r>
            <a:r>
              <a:rPr lang="en-US" altLang="zh-CN" b="1">
                <a:solidFill>
                  <a:srgbClr val="000000"/>
                </a:solidFill>
                <a:latin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rPr>
              <a:t>44kJ</a:t>
            </a:r>
            <a:r>
              <a:rPr lang="en-US" altLang="zh-CN" b="1">
                <a:solidFill>
                  <a:srgbClr val="000000"/>
                </a:solidFill>
                <a:latin typeface="Times New Roman" panose="02020603050405020304" pitchFamily="18" charset="0"/>
                <a:ea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rPr>
              <a:t>g</a:t>
            </a:r>
            <a:r>
              <a:rPr lang="zh-CN" altLang="zh-CN" b="1" baseline="30000">
                <a:solidFill>
                  <a:srgbClr val="000000"/>
                </a:solidFill>
                <a:ea typeface="宋体" panose="02010600030101010101" pitchFamily="2" charset="-122"/>
                <a:cs typeface="Times New Roman" panose="02020603050405020304" pitchFamily="18" charset="0"/>
              </a:rPr>
              <a:t>－</a:t>
            </a:r>
            <a:r>
              <a:rPr lang="en-US" altLang="zh-CN" b="1" baseline="30000">
                <a:solidFill>
                  <a:srgbClr val="000000"/>
                </a:solidFill>
                <a:latin typeface="Times New Roman" panose="02020603050405020304" pitchFamily="18" charset="0"/>
                <a:ea typeface="宋体" panose="02010600030101010101" pitchFamily="2" charset="-122"/>
              </a:rPr>
              <a:t>1</a:t>
            </a:r>
            <a:r>
              <a:rPr lang="zh-CN" altLang="zh-CN" b="1">
                <a:solidFill>
                  <a:srgbClr val="000000"/>
                </a:solidFill>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rPr>
              <a:t>34</a:t>
            </a:r>
            <a:r>
              <a:rPr lang="en-US" altLang="zh-CN" b="1">
                <a:solidFill>
                  <a:srgbClr val="000000"/>
                </a:solidFill>
                <a:latin typeface="Times New Roman" panose="02020603050405020304" pitchFamily="18" charset="0"/>
                <a:ea typeface="楷体" panose="02010609060101010101" pitchFamily="49" charset="-122"/>
              </a:rPr>
              <a:t> </a:t>
            </a:r>
            <a:r>
              <a:rPr lang="en-US" altLang="zh-CN" b="1">
                <a:solidFill>
                  <a:srgbClr val="000000"/>
                </a:solidFill>
                <a:latin typeface="Times New Roman" panose="02020603050405020304" pitchFamily="18" charset="0"/>
                <a:ea typeface="宋体" panose="02010600030101010101" pitchFamily="2" charset="-122"/>
              </a:rPr>
              <a:t>080</a:t>
            </a:r>
            <a:r>
              <a:rPr lang="en-US" altLang="zh-CN" b="1">
                <a:solidFill>
                  <a:srgbClr val="000000"/>
                </a:solidFill>
                <a:latin typeface="Times New Roman" panose="02020603050405020304" pitchFamily="18" charset="0"/>
                <a:ea typeface="楷体" panose="02010609060101010101" pitchFamily="49" charset="-122"/>
              </a:rPr>
              <a:t> </a:t>
            </a:r>
            <a:r>
              <a:rPr lang="en-US" altLang="zh-CN" b="1">
                <a:solidFill>
                  <a:srgbClr val="000000"/>
                </a:solidFill>
                <a:latin typeface="Times New Roman" panose="02020603050405020304" pitchFamily="18" charset="0"/>
                <a:ea typeface="宋体" panose="02010600030101010101" pitchFamily="2" charset="-122"/>
              </a:rPr>
              <a:t>kJ</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所以普通汽油完全燃烧放出的热量多。</a:t>
            </a:r>
            <a:endParaRPr lang="zh-CN" altLang="en-US"/>
          </a:p>
        </p:txBody>
      </p:sp>
      <p:sp>
        <p:nvSpPr>
          <p:cNvPr id="3" name="内容占位符 2">
            <a:extLst>
              <a:ext uri="{FF2B5EF4-FFF2-40B4-BE49-F238E27FC236}">
                <a16:creationId xmlns:a16="http://schemas.microsoft.com/office/drawing/2014/main" id="{35F6BFED-C9B0-BF0A-4E31-6E773EEA19FC}"/>
              </a:ext>
            </a:extLst>
          </p:cNvPr>
          <p:cNvSpPr>
            <a:spLocks noGrp="1"/>
          </p:cNvSpPr>
          <p:nvPr>
            <p:ph idx="1"/>
          </p:nvPr>
        </p:nvSpPr>
        <p:spPr>
          <a:xfrm>
            <a:off x="360854" y="674766"/>
            <a:ext cx="11485848" cy="2238241"/>
          </a:xfrm>
        </p:spPr>
        <p:txBody>
          <a:bodyPr/>
          <a:lstStyle/>
          <a:p>
            <a:pPr hangingPunct="0"/>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已知普通汽油的热值为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44 kJ</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E10</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汽油是</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92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号汽油，是指含</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体积分数</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燃料乙醇的车用汽油。假设普通汽油和乙醇的密度相同，且都为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0.80 g</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mL</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，现在有</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L E10</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汽油，通过计算，该</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E10</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汽油与等质量的普通汽油相比较，</a:t>
            </a: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燃料放出的热量更多。</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4" name="表格 3">
            <a:extLst>
              <a:ext uri="{FF2B5EF4-FFF2-40B4-BE49-F238E27FC236}">
                <a16:creationId xmlns:a16="http://schemas.microsoft.com/office/drawing/2014/main" id="{B3568EF9-7724-CF07-25B0-205AE4E22925}"/>
              </a:ext>
            </a:extLst>
          </p:cNvPr>
          <p:cNvGraphicFramePr>
            <a:graphicFrameLocks noGrp="1"/>
          </p:cNvGraphicFramePr>
          <p:nvPr>
            <p:extLst>
              <p:ext uri="{D42A27DB-BD31-4B8C-83A1-F6EECF244321}">
                <p14:modId xmlns:p14="http://schemas.microsoft.com/office/powerpoint/2010/main" val="3597736011"/>
              </p:ext>
            </p:extLst>
          </p:nvPr>
        </p:nvGraphicFramePr>
        <p:xfrm>
          <a:off x="403574" y="2899549"/>
          <a:ext cx="11443127" cy="1097280"/>
        </p:xfrm>
        <a:graphic>
          <a:graphicData uri="http://schemas.openxmlformats.org/drawingml/2006/table">
            <a:tbl>
              <a:tblPr firstRow="1" firstCol="1" bandRow="1"/>
              <a:tblGrid>
                <a:gridCol w="2307256">
                  <a:extLst>
                    <a:ext uri="{9D8B030D-6E8A-4147-A177-3AD203B41FA5}">
                      <a16:colId xmlns:a16="http://schemas.microsoft.com/office/drawing/2014/main" val="3515028005"/>
                    </a:ext>
                  </a:extLst>
                </a:gridCol>
                <a:gridCol w="2376264">
                  <a:extLst>
                    <a:ext uri="{9D8B030D-6E8A-4147-A177-3AD203B41FA5}">
                      <a16:colId xmlns:a16="http://schemas.microsoft.com/office/drawing/2014/main" val="980342867"/>
                    </a:ext>
                  </a:extLst>
                </a:gridCol>
                <a:gridCol w="2232248">
                  <a:extLst>
                    <a:ext uri="{9D8B030D-6E8A-4147-A177-3AD203B41FA5}">
                      <a16:colId xmlns:a16="http://schemas.microsoft.com/office/drawing/2014/main" val="1514480412"/>
                    </a:ext>
                  </a:extLst>
                </a:gridCol>
                <a:gridCol w="2232248">
                  <a:extLst>
                    <a:ext uri="{9D8B030D-6E8A-4147-A177-3AD203B41FA5}">
                      <a16:colId xmlns:a16="http://schemas.microsoft.com/office/drawing/2014/main" val="3610732151"/>
                    </a:ext>
                  </a:extLst>
                </a:gridCol>
                <a:gridCol w="2295111">
                  <a:extLst>
                    <a:ext uri="{9D8B030D-6E8A-4147-A177-3AD203B41FA5}">
                      <a16:colId xmlns:a16="http://schemas.microsoft.com/office/drawing/2014/main" val="2758720721"/>
                    </a:ext>
                  </a:extLst>
                </a:gridCol>
              </a:tblGrid>
              <a:tr h="0">
                <a:tc>
                  <a:txBody>
                    <a:bodyPr/>
                    <a:lstStyle/>
                    <a:p>
                      <a:pPr algn="ctr" hangingPunct="0">
                        <a:lnSpc>
                          <a:spcPct val="150000"/>
                        </a:lnSpc>
                        <a:buNone/>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物质</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buNone/>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甲烷</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buNone/>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焦炭</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buNone/>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氢气</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buNone/>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乙醇</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extLst>
                  <a:ext uri="{0D108BD9-81ED-4DB2-BD59-A6C34878D82A}">
                    <a16:rowId xmlns:a16="http://schemas.microsoft.com/office/drawing/2014/main" val="1963259684"/>
                  </a:ext>
                </a:extLst>
              </a:tr>
              <a:tr h="0">
                <a:tc>
                  <a:txBody>
                    <a:bodyPr/>
                    <a:lstStyle/>
                    <a:p>
                      <a:pPr algn="ctr" hangingPunct="0">
                        <a:lnSpc>
                          <a:spcPct val="150000"/>
                        </a:lnSpc>
                        <a:buNone/>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热值</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kJ</a:t>
                      </a:r>
                      <a:r>
                        <a:rPr lang="en-US" sz="2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g</a:t>
                      </a:r>
                      <a:r>
                        <a:rPr lang="zh-CN"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pPr algn="ctr" hangingPunct="0">
                        <a:lnSpc>
                          <a:spcPct val="150000"/>
                        </a:lnSpc>
                        <a:buNone/>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56</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pPr algn="ctr" hangingPunct="0">
                        <a:lnSpc>
                          <a:spcPct val="150000"/>
                        </a:lnSpc>
                        <a:buNone/>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33</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pPr algn="ctr" hangingPunct="0">
                        <a:lnSpc>
                          <a:spcPct val="150000"/>
                        </a:lnSpc>
                        <a:buNone/>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143</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pPr algn="ctr" hangingPunct="0">
                        <a:lnSpc>
                          <a:spcPct val="150000"/>
                        </a:lnSpc>
                        <a:buNone/>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30</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extLst>
                  <a:ext uri="{0D108BD9-81ED-4DB2-BD59-A6C34878D82A}">
                    <a16:rowId xmlns:a16="http://schemas.microsoft.com/office/drawing/2014/main" val="2119159831"/>
                  </a:ext>
                </a:extLst>
              </a:tr>
            </a:tbl>
          </a:graphicData>
        </a:graphic>
      </p:graphicFrame>
      <p:sp>
        <p:nvSpPr>
          <p:cNvPr id="5" name="内容占位符 1">
            <a:extLst>
              <a:ext uri="{FF2B5EF4-FFF2-40B4-BE49-F238E27FC236}">
                <a16:creationId xmlns:a16="http://schemas.microsoft.com/office/drawing/2014/main" id="{DC825E68-F766-2012-3935-118ACB1A4A39}"/>
              </a:ext>
            </a:extLst>
          </p:cNvPr>
          <p:cNvSpPr txBox="1">
            <a:spLocks/>
          </p:cNvSpPr>
          <p:nvPr/>
        </p:nvSpPr>
        <p:spPr bwMode="auto">
          <a:xfrm>
            <a:off x="1288600" y="3885032"/>
            <a:ext cx="1701904"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普通汽油</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图片 5">
            <a:extLst>
              <a:ext uri="{FF2B5EF4-FFF2-40B4-BE49-F238E27FC236}">
                <a16:creationId xmlns:a16="http://schemas.microsoft.com/office/drawing/2014/main" id="{BCDC92CA-CD6E-88BF-E824-8F976291AEDA}"/>
              </a:ext>
            </a:extLst>
          </p:cNvPr>
          <p:cNvPicPr>
            <a:picLocks noChangeAspect="1"/>
          </p:cNvPicPr>
          <p:nvPr/>
        </p:nvPicPr>
        <p:blipFill>
          <a:blip r:embed="rId2"/>
          <a:stretch>
            <a:fillRect/>
          </a:stretch>
        </p:blipFill>
        <p:spPr>
          <a:xfrm>
            <a:off x="357374" y="4037988"/>
            <a:ext cx="1046020" cy="423292"/>
          </a:xfrm>
          <a:prstGeom prst="rect">
            <a:avLst/>
          </a:prstGeom>
        </p:spPr>
      </p:pic>
      <p:pic>
        <p:nvPicPr>
          <p:cNvPr id="7" name="图片 6">
            <a:extLst>
              <a:ext uri="{FF2B5EF4-FFF2-40B4-BE49-F238E27FC236}">
                <a16:creationId xmlns:a16="http://schemas.microsoft.com/office/drawing/2014/main" id="{F04957CE-6D0F-5E28-CF59-871E2494047F}"/>
              </a:ext>
            </a:extLst>
          </p:cNvPr>
          <p:cNvPicPr>
            <a:picLocks noChangeAspect="1"/>
          </p:cNvPicPr>
          <p:nvPr/>
        </p:nvPicPr>
        <p:blipFill>
          <a:blip r:embed="rId3"/>
          <a:stretch>
            <a:fillRect/>
          </a:stretch>
        </p:blipFill>
        <p:spPr>
          <a:xfrm>
            <a:off x="291012" y="4513530"/>
            <a:ext cx="1046020" cy="428292"/>
          </a:xfrm>
          <a:prstGeom prst="rect">
            <a:avLst/>
          </a:prstGeom>
        </p:spPr>
      </p:pic>
    </p:spTree>
    <p:extLst>
      <p:ext uri="{BB962C8B-B14F-4D97-AF65-F5344CB8AC3E}">
        <p14:creationId xmlns:p14="http://schemas.microsoft.com/office/powerpoint/2010/main" val="23541771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7"/>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5"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a:extLst>
              <a:ext uri="{FF2B5EF4-FFF2-40B4-BE49-F238E27FC236}">
                <a16:creationId xmlns:a16="http://schemas.microsoft.com/office/drawing/2014/main" id="{E18BC29C-3528-605E-F1DC-46B641C4810B}"/>
              </a:ext>
            </a:extLst>
          </p:cNvPr>
          <p:cNvSpPr>
            <a:spLocks noGrp="1"/>
          </p:cNvSpPr>
          <p:nvPr>
            <p:ph idx="1"/>
          </p:nvPr>
        </p:nvSpPr>
        <p:spPr>
          <a:xfrm>
            <a:off x="360854" y="746120"/>
            <a:ext cx="11485848" cy="2792239"/>
          </a:xfrm>
        </p:spPr>
        <p:txBody>
          <a:bodyPr/>
          <a:lstStyle/>
          <a:p>
            <a:pPr hangingPunct="0"/>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采用乙醇汽油作为汽车燃料更环保。某实验小组将国</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Ⅲ</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普通汽油、国</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Ⅳ</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普通汽油和国</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Ⅲ</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乙醇汽油作为燃料时，采用同一车型，燃烧等体积的三种汽油，得到三种实验汽油的</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排放量并绘制下图</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国家标准</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G18352.3</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2005</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限定值为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en-US" altLang="zh-CN" b="1" dirty="0" err="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km</a:t>
            </a:r>
            <a:r>
              <a:rPr lang="zh-CN"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由图可知，和国</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Ⅲ</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普通汽油和国</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Ⅳ</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普通汽油相比，国</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Ⅲ</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乙醇汽油的</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排放分别降低了大约</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cx455.jpg" descr="id:2147493028;FounderCES">
            <a:extLst>
              <a:ext uri="{FF2B5EF4-FFF2-40B4-BE49-F238E27FC236}">
                <a16:creationId xmlns:a16="http://schemas.microsoft.com/office/drawing/2014/main" id="{A259B366-DFFF-D3DD-4099-50DD29F46892}"/>
              </a:ext>
            </a:extLst>
          </p:cNvPr>
          <p:cNvPicPr>
            <a:picLocks noChangeAspect="1"/>
          </p:cNvPicPr>
          <p:nvPr/>
        </p:nvPicPr>
        <p:blipFill>
          <a:blip r:embed="rId2"/>
          <a:stretch>
            <a:fillRect/>
          </a:stretch>
        </p:blipFill>
        <p:spPr>
          <a:xfrm>
            <a:off x="4295006" y="3549598"/>
            <a:ext cx="2952328" cy="2264422"/>
          </a:xfrm>
          <a:prstGeom prst="rect">
            <a:avLst/>
          </a:prstGeom>
        </p:spPr>
      </p:pic>
      <p:sp>
        <p:nvSpPr>
          <p:cNvPr id="5" name="内容占位符 1">
            <a:extLst>
              <a:ext uri="{FF2B5EF4-FFF2-40B4-BE49-F238E27FC236}">
                <a16:creationId xmlns:a16="http://schemas.microsoft.com/office/drawing/2014/main" id="{4EF7B938-D746-6564-B255-B3AF80EE017D}"/>
              </a:ext>
            </a:extLst>
          </p:cNvPr>
          <p:cNvSpPr txBox="1">
            <a:spLocks/>
          </p:cNvSpPr>
          <p:nvPr/>
        </p:nvSpPr>
        <p:spPr bwMode="auto">
          <a:xfrm>
            <a:off x="1403394" y="5674787"/>
            <a:ext cx="1557888"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19.7</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1.8</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图片 5">
            <a:extLst>
              <a:ext uri="{FF2B5EF4-FFF2-40B4-BE49-F238E27FC236}">
                <a16:creationId xmlns:a16="http://schemas.microsoft.com/office/drawing/2014/main" id="{42BDA0E8-145E-FC33-2C62-261514491CA5}"/>
              </a:ext>
            </a:extLst>
          </p:cNvPr>
          <p:cNvPicPr>
            <a:picLocks noChangeAspect="1"/>
          </p:cNvPicPr>
          <p:nvPr/>
        </p:nvPicPr>
        <p:blipFill>
          <a:blip r:embed="rId3"/>
          <a:stretch>
            <a:fillRect/>
          </a:stretch>
        </p:blipFill>
        <p:spPr>
          <a:xfrm>
            <a:off x="357374" y="5814020"/>
            <a:ext cx="1046020" cy="423292"/>
          </a:xfrm>
          <a:prstGeom prst="rect">
            <a:avLst/>
          </a:prstGeom>
        </p:spPr>
      </p:pic>
    </p:spTree>
    <p:extLst>
      <p:ext uri="{BB962C8B-B14F-4D97-AF65-F5344CB8AC3E}">
        <p14:creationId xmlns:p14="http://schemas.microsoft.com/office/powerpoint/2010/main" val="32862735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5" name="内容占位符 4">
                <a:extLst>
                  <a:ext uri="{FF2B5EF4-FFF2-40B4-BE49-F238E27FC236}">
                    <a16:creationId xmlns:a16="http://schemas.microsoft.com/office/drawing/2014/main" id="{6C6BA3A1-EF24-3012-1596-C230F925EEBE}"/>
                  </a:ext>
                </a:extLst>
              </p:cNvPr>
              <p:cNvSpPr>
                <a:spLocks noGrp="1"/>
              </p:cNvSpPr>
              <p:nvPr>
                <p:ph idx="1"/>
              </p:nvPr>
            </p:nvSpPr>
            <p:spPr>
              <a:xfrm>
                <a:off x="360854" y="746120"/>
                <a:ext cx="11485848" cy="1822294"/>
              </a:xfrm>
            </p:spPr>
            <p:txBody>
              <a:bodyPr/>
              <a:lstStyle/>
              <a:p>
                <a:pPr algn="dist" hangingPunct="0">
                  <a:lnSpc>
                    <a:spcPct val="110000"/>
                  </a:lnSpc>
                </a:pPr>
                <a:r>
                  <a:rPr lang="en-US" altLang="zh-CN" sz="23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sz="2300" b="1"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和国</a:t>
                </a:r>
                <a:r>
                  <a:rPr lang="en-US" altLang="zh-CN" sz="2300"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Ⅲ</a:t>
                </a:r>
                <a:r>
                  <a:rPr lang="zh-CN" altLang="zh-CN" sz="2300" b="1"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普通汽油相比</a:t>
                </a:r>
                <a:r>
                  <a:rPr lang="zh-CN" altLang="zh-CN" sz="2300"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国</a:t>
                </a:r>
                <a:r>
                  <a:rPr lang="en-US" altLang="zh-CN" sz="2300"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Ⅲ</a:t>
                </a:r>
                <a:r>
                  <a:rPr lang="zh-CN" altLang="zh-CN" sz="2300" b="1"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乙醇汽油的</a:t>
                </a:r>
                <a:r>
                  <a:rPr lang="en-US" altLang="zh-CN" sz="2300"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a:t>
                </a:r>
                <a:r>
                  <a:rPr lang="zh-CN" altLang="zh-CN" sz="2300" b="1"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排放量降低了</a:t>
                </a:r>
                <a14:m>
                  <m:oMath xmlns:m="http://schemas.openxmlformats.org/officeDocument/2006/math">
                    <m:f>
                      <m:fPr>
                        <m:ctrlPr>
                          <a:rPr lang="zh-CN" altLang="zh-CN" sz="2300" b="1" i="1" spc="-100">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300" b="1" i="1" spc="-100">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r>
                          <m:rPr>
                            <m:nor/>
                          </m:rPr>
                          <a:rPr lang="en-US" altLang="zh-CN" sz="2300"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m:t>.</m:t>
                        </m:r>
                        <m:r>
                          <a:rPr lang="en-US" altLang="zh-CN" sz="2300" b="1" i="1" spc="-100">
                            <a:solidFill>
                              <a:srgbClr val="000000"/>
                            </a:solidFill>
                            <a:latin typeface="Cambria Math" panose="02040503050406030204" pitchFamily="18" charset="0"/>
                            <a:ea typeface="宋体" panose="02010600030101010101" pitchFamily="2" charset="-122"/>
                            <a:cs typeface="Times New Roman" panose="02020603050405020304" pitchFamily="18" charset="0"/>
                          </a:rPr>
                          <m:t>𝟑𝟒𝟎</m:t>
                        </m:r>
                        <m:r>
                          <m:rPr>
                            <m:nor/>
                          </m:rPr>
                          <a:rPr lang="en-US" altLang="zh-CN" sz="2300" b="1" spc="-10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r>
                          <a:rPr lang="en-US" altLang="zh-CN" sz="2300" b="1" i="1" spc="-100">
                            <a:solidFill>
                              <a:srgbClr val="000000"/>
                            </a:solidFill>
                            <a:latin typeface="Cambria Math" panose="02040503050406030204" pitchFamily="18" charset="0"/>
                            <a:ea typeface="宋体" panose="02010600030101010101" pitchFamily="2" charset="-122"/>
                            <a:cs typeface="Times New Roman" panose="02020603050405020304" pitchFamily="18" charset="0"/>
                          </a:rPr>
                          <m:t>𝐠</m:t>
                        </m:r>
                        <m:r>
                          <m:rPr>
                            <m:nor/>
                          </m:rPr>
                          <a:rPr lang="en-US" altLang="zh-CN" sz="2300" b="1" spc="-10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sz="2300" b="1" i="1" spc="-100">
                            <a:solidFill>
                              <a:srgbClr val="000000"/>
                            </a:solidFill>
                            <a:latin typeface="Cambria Math" panose="02040503050406030204" pitchFamily="18" charset="0"/>
                            <a:ea typeface="宋体" panose="02010600030101010101" pitchFamily="2" charset="-122"/>
                            <a:cs typeface="Times New Roman" panose="02020603050405020304" pitchFamily="18" charset="0"/>
                          </a:rPr>
                          <m:t>𝐤</m:t>
                        </m:r>
                        <m:sSup>
                          <m:sSupPr>
                            <m:ctrlPr>
                              <a:rPr lang="zh-CN" altLang="zh-CN" sz="2300" b="1" i="1" spc="-100">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sz="2300" b="1" i="1" spc="-100">
                                <a:solidFill>
                                  <a:srgbClr val="000000"/>
                                </a:solidFill>
                                <a:latin typeface="Cambria Math" panose="02040503050406030204" pitchFamily="18" charset="0"/>
                                <a:ea typeface="宋体" panose="02010600030101010101" pitchFamily="2" charset="-122"/>
                                <a:cs typeface="Times New Roman" panose="02020603050405020304" pitchFamily="18" charset="0"/>
                              </a:rPr>
                              <m:t>𝐦</m:t>
                            </m:r>
                          </m:e>
                          <m:sup>
                            <m:r>
                              <a:rPr lang="en-US" altLang="zh-CN" sz="2300" b="1" i="1" spc="-100"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sz="2300" b="1" i="1" spc="-100">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sup>
                        </m:sSup>
                        <m:r>
                          <m:rPr>
                            <m:nor/>
                          </m:rPr>
                          <a:rPr lang="zh-CN" altLang="zh-CN" sz="20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m:t>－</m:t>
                        </m:r>
                        <m:r>
                          <a:rPr lang="en-US" altLang="zh-CN" sz="2300" b="1" i="1" spc="-100">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r>
                          <m:rPr>
                            <m:nor/>
                          </m:rPr>
                          <a:rPr lang="en-US" altLang="zh-CN" sz="2300"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m:t>.</m:t>
                        </m:r>
                        <m:r>
                          <a:rPr lang="en-US" altLang="zh-CN" sz="2300" b="1" i="1" spc="-100">
                            <a:solidFill>
                              <a:srgbClr val="000000"/>
                            </a:solidFill>
                            <a:latin typeface="Cambria Math" panose="02040503050406030204" pitchFamily="18" charset="0"/>
                            <a:ea typeface="宋体" panose="02010600030101010101" pitchFamily="2" charset="-122"/>
                            <a:cs typeface="Times New Roman" panose="02020603050405020304" pitchFamily="18" charset="0"/>
                          </a:rPr>
                          <m:t>𝟐𝟕𝟑</m:t>
                        </m:r>
                        <m:r>
                          <m:rPr>
                            <m:nor/>
                          </m:rPr>
                          <a:rPr lang="en-US" altLang="zh-CN" sz="2300" b="1" spc="-10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r>
                          <a:rPr lang="en-US" altLang="zh-CN" sz="2300" b="1" i="1" spc="-100">
                            <a:solidFill>
                              <a:srgbClr val="000000"/>
                            </a:solidFill>
                            <a:latin typeface="Cambria Math" panose="02040503050406030204" pitchFamily="18" charset="0"/>
                            <a:ea typeface="宋体" panose="02010600030101010101" pitchFamily="2" charset="-122"/>
                            <a:cs typeface="Times New Roman" panose="02020603050405020304" pitchFamily="18" charset="0"/>
                          </a:rPr>
                          <m:t>𝐠</m:t>
                        </m:r>
                        <m:r>
                          <m:rPr>
                            <m:nor/>
                          </m:rPr>
                          <a:rPr lang="en-US" altLang="zh-CN" sz="2300" b="1" spc="-10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sz="2300" b="1" i="1" spc="-100">
                            <a:solidFill>
                              <a:srgbClr val="000000"/>
                            </a:solidFill>
                            <a:latin typeface="Cambria Math" panose="02040503050406030204" pitchFamily="18" charset="0"/>
                            <a:ea typeface="宋体" panose="02010600030101010101" pitchFamily="2" charset="-122"/>
                            <a:cs typeface="Times New Roman" panose="02020603050405020304" pitchFamily="18" charset="0"/>
                          </a:rPr>
                          <m:t>𝐤</m:t>
                        </m:r>
                        <m:sSup>
                          <m:sSupPr>
                            <m:ctrlPr>
                              <a:rPr lang="zh-CN" altLang="zh-CN" sz="2300" b="1" i="1" spc="-100">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sz="2300" b="1" i="1" spc="-100">
                                <a:solidFill>
                                  <a:srgbClr val="000000"/>
                                </a:solidFill>
                                <a:latin typeface="Cambria Math" panose="02040503050406030204" pitchFamily="18" charset="0"/>
                                <a:ea typeface="宋体" panose="02010600030101010101" pitchFamily="2" charset="-122"/>
                                <a:cs typeface="Times New Roman" panose="02020603050405020304" pitchFamily="18" charset="0"/>
                              </a:rPr>
                              <m:t>𝐦</m:t>
                            </m:r>
                          </m:e>
                          <m:sup>
                            <m:r>
                              <a:rPr lang="en-US" altLang="zh-CN" sz="2300" b="1" i="1" spc="-100"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sz="2300" b="1" i="1" spc="-100">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sup>
                        </m:sSup>
                      </m:num>
                      <m:den>
                        <m:r>
                          <a:rPr lang="en-US" altLang="zh-CN" sz="2300" b="1" i="1" spc="-100">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r>
                          <m:rPr>
                            <m:nor/>
                          </m:rPr>
                          <a:rPr lang="en-US" altLang="zh-CN" sz="2300"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m:t>.</m:t>
                        </m:r>
                        <m:r>
                          <a:rPr lang="en-US" altLang="zh-CN" sz="2300" b="1" i="1" spc="-100">
                            <a:solidFill>
                              <a:srgbClr val="000000"/>
                            </a:solidFill>
                            <a:latin typeface="Cambria Math" panose="02040503050406030204" pitchFamily="18" charset="0"/>
                            <a:ea typeface="宋体" panose="02010600030101010101" pitchFamily="2" charset="-122"/>
                            <a:cs typeface="Times New Roman" panose="02020603050405020304" pitchFamily="18" charset="0"/>
                          </a:rPr>
                          <m:t>𝟑𝟒𝟎</m:t>
                        </m:r>
                        <m:r>
                          <m:rPr>
                            <m:nor/>
                          </m:rPr>
                          <a:rPr lang="en-US" altLang="zh-CN" sz="2300" b="1" spc="-10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r>
                          <a:rPr lang="en-US" altLang="zh-CN" sz="2300" b="1" i="1" spc="-100">
                            <a:solidFill>
                              <a:srgbClr val="000000"/>
                            </a:solidFill>
                            <a:latin typeface="Cambria Math" panose="02040503050406030204" pitchFamily="18" charset="0"/>
                            <a:ea typeface="宋体" panose="02010600030101010101" pitchFamily="2" charset="-122"/>
                            <a:cs typeface="Times New Roman" panose="02020603050405020304" pitchFamily="18" charset="0"/>
                          </a:rPr>
                          <m:t>𝐠</m:t>
                        </m:r>
                        <m:r>
                          <m:rPr>
                            <m:nor/>
                          </m:rPr>
                          <a:rPr lang="en-US" altLang="zh-CN" sz="2300" b="1" spc="-10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sz="2300" b="1" i="1" spc="-100">
                            <a:solidFill>
                              <a:srgbClr val="000000"/>
                            </a:solidFill>
                            <a:latin typeface="Cambria Math" panose="02040503050406030204" pitchFamily="18" charset="0"/>
                            <a:ea typeface="宋体" panose="02010600030101010101" pitchFamily="2" charset="-122"/>
                            <a:cs typeface="Times New Roman" panose="02020603050405020304" pitchFamily="18" charset="0"/>
                          </a:rPr>
                          <m:t>𝐤</m:t>
                        </m:r>
                        <m:sSup>
                          <m:sSupPr>
                            <m:ctrlPr>
                              <a:rPr lang="zh-CN" altLang="zh-CN" sz="2300" b="1" i="1" spc="-100">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sz="2300" b="1" i="1" spc="-100">
                                <a:solidFill>
                                  <a:srgbClr val="000000"/>
                                </a:solidFill>
                                <a:latin typeface="Cambria Math" panose="02040503050406030204" pitchFamily="18" charset="0"/>
                                <a:ea typeface="宋体" panose="02010600030101010101" pitchFamily="2" charset="-122"/>
                                <a:cs typeface="Times New Roman" panose="02020603050405020304" pitchFamily="18" charset="0"/>
                              </a:rPr>
                              <m:t>𝐦</m:t>
                            </m:r>
                          </m:e>
                          <m:sup>
                            <m:r>
                              <a:rPr lang="en-US" altLang="zh-CN" sz="2300" b="1" i="1" spc="-100"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sz="2300" b="1" i="1" spc="-100">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sup>
                        </m:sSup>
                      </m:den>
                    </m:f>
                  </m:oMath>
                </a14:m>
                <a:endParaRPr lang="en-US" altLang="zh-CN" sz="2300" b="1" spc="-100"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algn="dist" hangingPunct="0">
                  <a:lnSpc>
                    <a:spcPct val="110000"/>
                  </a:lnSpc>
                </a:pPr>
                <a:r>
                  <a:rPr lang="en-US" altLang="zh-CN" sz="2300" b="1" spc="-100"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300"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100</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19.7</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和国</a:t>
                </a:r>
                <a:r>
                  <a:rPr lang="en-US"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Ⅳ</a:t>
                </a:r>
                <a:r>
                  <a:rPr lang="zh-CN" altLang="zh-CN" sz="23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普通汽油相比</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国</a:t>
                </a:r>
                <a:r>
                  <a:rPr lang="en-US"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Ⅲ</a:t>
                </a:r>
                <a:r>
                  <a:rPr lang="zh-CN" altLang="zh-CN" sz="23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乙醇汽油的</a:t>
                </a:r>
                <a:r>
                  <a:rPr lang="en-US"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a:t>
                </a:r>
                <a:r>
                  <a:rPr lang="zh-CN" altLang="zh-CN" sz="23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排放量降低了</a:t>
                </a:r>
                <a:endParaRPr lang="en-US" altLang="zh-CN" sz="23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lnSpc>
                    <a:spcPct val="110000"/>
                  </a:lnSpc>
                </a:pPr>
                <a14:m>
                  <m:oMath xmlns:m="http://schemas.openxmlformats.org/officeDocument/2006/math">
                    <m:f>
                      <m:fPr>
                        <m:ctrlPr>
                          <a:rPr lang="zh-CN" altLang="zh-CN" sz="23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r>
                          <m:rPr>
                            <m:nor/>
                          </m:rP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m:t>.</m:t>
                        </m:r>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𝟐𝟕𝟖</m:t>
                        </m:r>
                        <m:r>
                          <m:rPr>
                            <m:nor/>
                          </m:rPr>
                          <a:rPr lang="en-US" altLang="zh-CN" sz="2300"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𝐠</m:t>
                        </m:r>
                        <m:r>
                          <m:rPr>
                            <m:nor/>
                          </m:rPr>
                          <a:rPr lang="en-US" altLang="zh-CN" sz="2300"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𝐤</m:t>
                        </m:r>
                        <m:sSup>
                          <m:sSupPr>
                            <m:ctrlPr>
                              <a:rPr lang="zh-CN" altLang="zh-CN" sz="23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𝐦</m:t>
                            </m:r>
                          </m:e>
                          <m:sup>
                            <m:r>
                              <a:rPr lang="en-US" altLang="zh-CN" sz="2300"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sup>
                        </m:sSup>
                        <m:r>
                          <m:rPr>
                            <m:nor/>
                          </m:rPr>
                          <a:rPr lang="zh-CN" altLang="zh-CN" sz="20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m:t>－</m:t>
                        </m:r>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r>
                          <m:rPr>
                            <m:nor/>
                          </m:rP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m:t>.</m:t>
                        </m:r>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𝟐𝟕𝟑</m:t>
                        </m:r>
                        <m:r>
                          <m:rPr>
                            <m:nor/>
                          </m:rPr>
                          <a:rPr lang="en-US" altLang="zh-CN" sz="2300"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𝐠</m:t>
                        </m:r>
                        <m:r>
                          <m:rPr>
                            <m:nor/>
                          </m:rPr>
                          <a:rPr lang="en-US" altLang="zh-CN" sz="2300"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𝐤</m:t>
                        </m:r>
                        <m:sSup>
                          <m:sSupPr>
                            <m:ctrlPr>
                              <a:rPr lang="zh-CN" altLang="zh-CN" sz="23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𝐦</m:t>
                            </m:r>
                          </m:e>
                          <m:sup>
                            <m:r>
                              <a:rPr lang="en-US" altLang="zh-CN" sz="2300"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sup>
                        </m:sSup>
                      </m:num>
                      <m:den>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r>
                          <m:rPr>
                            <m:nor/>
                          </m:rP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m:t>.</m:t>
                        </m:r>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𝟐𝟕𝟖</m:t>
                        </m:r>
                        <m:r>
                          <m:rPr>
                            <m:nor/>
                          </m:rPr>
                          <a:rPr lang="en-US" altLang="zh-CN" sz="2300"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𝐠</m:t>
                        </m:r>
                        <m:r>
                          <m:rPr>
                            <m:nor/>
                          </m:rPr>
                          <a:rPr lang="en-US" altLang="zh-CN" sz="2300"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𝐤</m:t>
                        </m:r>
                        <m:sSup>
                          <m:sSupPr>
                            <m:ctrlPr>
                              <a:rPr lang="zh-CN" altLang="zh-CN" sz="23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𝐦</m:t>
                            </m:r>
                          </m:e>
                          <m:sup>
                            <m:r>
                              <a:rPr lang="en-US" altLang="zh-CN" sz="2300"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sup>
                        </m:sSup>
                      </m:den>
                    </m:f>
                  </m:oMath>
                </a14:m>
                <a:r>
                  <a:rPr lang="en-US" altLang="zh-CN" sz="23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100</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1.8</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5" name="内容占位符 4">
                <a:extLst>
                  <a:ext uri="{FF2B5EF4-FFF2-40B4-BE49-F238E27FC236}">
                    <a16:creationId xmlns:a16="http://schemas.microsoft.com/office/drawing/2014/main" id="{6C6BA3A1-EF24-3012-1596-C230F925EEBE}"/>
                  </a:ext>
                </a:extLst>
              </p:cNvPr>
              <p:cNvSpPr>
                <a:spLocks noGrp="1" noRot="1" noChangeAspect="1" noMove="1" noResize="1" noEditPoints="1" noAdjustHandles="1" noChangeArrowheads="1" noChangeShapeType="1" noTextEdit="1"/>
              </p:cNvSpPr>
              <p:nvPr>
                <p:ph idx="1"/>
              </p:nvPr>
            </p:nvSpPr>
            <p:spPr>
              <a:xfrm>
                <a:off x="360854" y="746120"/>
                <a:ext cx="11485848" cy="1822294"/>
              </a:xfrm>
              <a:blipFill>
                <a:blip r:embed="rId2"/>
                <a:stretch>
                  <a:fillRect l="-743" r="-796"/>
                </a:stretch>
              </a:blipFill>
            </p:spPr>
            <p:txBody>
              <a:bodyPr/>
              <a:lstStyle/>
              <a:p>
                <a:r>
                  <a:rPr lang="zh-CN" altLang="en-US">
                    <a:noFill/>
                  </a:rPr>
                  <a:t> </a:t>
                </a:r>
              </a:p>
            </p:txBody>
          </p:sp>
        </mc:Fallback>
      </mc:AlternateContent>
      <p:pic>
        <p:nvPicPr>
          <p:cNvPr id="6" name="图片 5">
            <a:extLst>
              <a:ext uri="{FF2B5EF4-FFF2-40B4-BE49-F238E27FC236}">
                <a16:creationId xmlns:a16="http://schemas.microsoft.com/office/drawing/2014/main" id="{EDB21200-1737-5367-B250-0401ECC910D4}"/>
              </a:ext>
            </a:extLst>
          </p:cNvPr>
          <p:cNvPicPr>
            <a:picLocks noChangeAspect="1"/>
          </p:cNvPicPr>
          <p:nvPr/>
        </p:nvPicPr>
        <p:blipFill>
          <a:blip r:embed="rId3"/>
          <a:stretch>
            <a:fillRect/>
          </a:stretch>
        </p:blipFill>
        <p:spPr>
          <a:xfrm>
            <a:off x="291012" y="917685"/>
            <a:ext cx="1046020" cy="428292"/>
          </a:xfrm>
          <a:prstGeom prst="rect">
            <a:avLst/>
          </a:prstGeom>
        </p:spPr>
      </p:pic>
      <p:pic>
        <p:nvPicPr>
          <p:cNvPr id="4" name="cx455.jpg" descr="id:2147493028;FounderCES">
            <a:extLst>
              <a:ext uri="{FF2B5EF4-FFF2-40B4-BE49-F238E27FC236}">
                <a16:creationId xmlns:a16="http://schemas.microsoft.com/office/drawing/2014/main" id="{A259B366-DFFF-D3DD-4099-50DD29F46892}"/>
              </a:ext>
            </a:extLst>
          </p:cNvPr>
          <p:cNvPicPr>
            <a:picLocks noChangeAspect="1"/>
          </p:cNvPicPr>
          <p:nvPr/>
        </p:nvPicPr>
        <p:blipFill>
          <a:blip r:embed="rId4"/>
          <a:stretch>
            <a:fillRect/>
          </a:stretch>
        </p:blipFill>
        <p:spPr>
          <a:xfrm>
            <a:off x="4627614" y="2709991"/>
            <a:ext cx="2952328" cy="2264422"/>
          </a:xfrm>
          <a:prstGeom prst="rect">
            <a:avLst/>
          </a:prstGeom>
        </p:spPr>
      </p:pic>
    </p:spTree>
    <p:extLst>
      <p:ext uri="{BB962C8B-B14F-4D97-AF65-F5344CB8AC3E}">
        <p14:creationId xmlns:p14="http://schemas.microsoft.com/office/powerpoint/2010/main" val="269694982"/>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379C30F-573E-0A6D-D87B-00D347780ED6}"/>
            </a:ext>
          </a:extLst>
        </p:cNvPr>
        <p:cNvGrpSpPr/>
        <p:nvPr/>
      </p:nvGrpSpPr>
      <p:grpSpPr>
        <a:xfrm>
          <a:off x="0" y="0"/>
          <a:ext cx="0" cy="0"/>
          <a:chOff x="0" y="0"/>
          <a:chExt cx="0" cy="0"/>
        </a:xfrm>
      </p:grpSpPr>
      <p:pic>
        <p:nvPicPr>
          <p:cNvPr id="3" name="图片 2">
            <a:extLst>
              <a:ext uri="{FF2B5EF4-FFF2-40B4-BE49-F238E27FC236}">
                <a16:creationId xmlns:a16="http://schemas.microsoft.com/office/drawing/2014/main" id="{D47FFE00-B12F-FD39-AA17-2CEEEE77CF53}"/>
              </a:ext>
            </a:extLst>
          </p:cNvPr>
          <p:cNvPicPr>
            <a:picLocks noChangeAspect="1"/>
          </p:cNvPicPr>
          <p:nvPr/>
        </p:nvPicPr>
        <p:blipFill>
          <a:blip r:embed="rId2"/>
          <a:stretch>
            <a:fillRect/>
          </a:stretch>
        </p:blipFill>
        <p:spPr>
          <a:xfrm>
            <a:off x="360854" y="1007130"/>
            <a:ext cx="11485848" cy="2106346"/>
          </a:xfrm>
          <a:prstGeom prst="rect">
            <a:avLst/>
          </a:prstGeom>
        </p:spPr>
      </p:pic>
      <mc:AlternateContent xmlns:mc="http://schemas.openxmlformats.org/markup-compatibility/2006" xmlns:a14="http://schemas.microsoft.com/office/drawing/2010/main">
        <mc:Choice Requires="a14">
          <p:sp>
            <p:nvSpPr>
              <p:cNvPr id="4" name="内容占位符 3">
                <a:extLst>
                  <a:ext uri="{FF2B5EF4-FFF2-40B4-BE49-F238E27FC236}">
                    <a16:creationId xmlns:a16="http://schemas.microsoft.com/office/drawing/2014/main" id="{B0C3C04D-5E8B-6B2F-641F-08297C123748}"/>
                  </a:ext>
                </a:extLst>
              </p:cNvPr>
              <p:cNvSpPr>
                <a:spLocks noGrp="1"/>
              </p:cNvSpPr>
              <p:nvPr>
                <p:ph idx="1"/>
              </p:nvPr>
            </p:nvSpPr>
            <p:spPr>
              <a:xfrm>
                <a:off x="360854" y="962798"/>
                <a:ext cx="11485848" cy="2106346"/>
              </a:xfrm>
            </p:spPr>
            <p:txBody>
              <a:bodyPr/>
              <a:lstStyle/>
              <a:p>
                <a:pPr hangingPunct="0"/>
                <a:r>
                  <a:rPr lang="en-US"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燃烧热的计算</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由燃烧热的定义可知</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可燃物完全燃烧产生的热量</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可燃物的物质的量</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其燃烧热</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即</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zh-CN" altLang="zh-CN" b="1" baseline="-2500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放</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可燃物</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物质的燃烧热</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m:rPr>
                            <m:nor/>
                          </m:rP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m:t>Q</m:t>
                        </m:r>
                        <m:r>
                          <m:rPr>
                            <m:nor/>
                          </m:rPr>
                          <a:rPr lang="zh-CN" altLang="zh-CN" b="1" baseline="-25000">
                            <a:solidFill>
                              <a:srgbClr val="000000"/>
                            </a:solidFill>
                            <a:latin typeface="仿宋" panose="02010609060101010101" pitchFamily="49" charset="-122"/>
                            <a:ea typeface="仿宋" panose="02010609060101010101" pitchFamily="49" charset="-122"/>
                            <a:cs typeface="Times New Roman" panose="02020603050405020304" pitchFamily="18" charset="0"/>
                          </a:rPr>
                          <m:t>放</m:t>
                        </m:r>
                      </m:num>
                      <m:den>
                        <m:r>
                          <m:rPr>
                            <m:nor/>
                          </m:rPr>
                          <a:rPr lang="en-US" altLang="zh-CN" b="1" i="1">
                            <a:solidFill>
                              <a:srgbClr val="000000"/>
                            </a:solidFill>
                            <a:cs typeface="Times New Roman" panose="02020603050405020304" pitchFamily="18" charset="0"/>
                          </a:rPr>
                          <m:t>n</m:t>
                        </m:r>
                        <m:r>
                          <m:rPr>
                            <m:nor/>
                          </m:rPr>
                          <a:rPr lang="zh-CN" altLang="en-US" b="1" baseline="-25000">
                            <a:solidFill>
                              <a:srgbClr val="000000"/>
                            </a:solidFill>
                            <a:latin typeface="宋体" panose="02010600030101010101" pitchFamily="2" charset="-122"/>
                            <a:cs typeface="Times New Roman" panose="02020603050405020304" pitchFamily="18" charset="0"/>
                          </a:rPr>
                          <m:t>（</m:t>
                        </m:r>
                        <m:r>
                          <m:rPr>
                            <m:nor/>
                          </m:rPr>
                          <a:rPr lang="zh-CN" altLang="en-US" b="1" baseline="-25000">
                            <a:solidFill>
                              <a:srgbClr val="000000"/>
                            </a:solidFill>
                            <a:latin typeface="楷体" panose="02010609060101010101" pitchFamily="49" charset="-122"/>
                            <a:ea typeface="楷体" panose="02010609060101010101" pitchFamily="49" charset="-122"/>
                            <a:cs typeface="Times New Roman" panose="02020603050405020304" pitchFamily="18" charset="0"/>
                          </a:rPr>
                          <m:t>可燃物</m:t>
                        </m:r>
                        <m:r>
                          <m:rPr>
                            <m:nor/>
                          </m:rPr>
                          <a:rPr lang="zh-CN" altLang="en-US" b="1" baseline="-25000">
                            <a:solidFill>
                              <a:srgbClr val="000000"/>
                            </a:solidFill>
                            <a:latin typeface="宋体" panose="02010600030101010101" pitchFamily="2" charset="-122"/>
                            <a:cs typeface="Times New Roman" panose="02020603050405020304" pitchFamily="18" charset="0"/>
                          </a:rPr>
                          <m:t>）</m:t>
                        </m:r>
                        <m:r>
                          <m:rPr>
                            <m:nor/>
                          </m:rPr>
                          <a:rPr lang="zh-CN" altLang="en-US">
                            <a:latin typeface="宋体" panose="02010600030101010101" pitchFamily="2" charset="-122"/>
                          </a:rPr>
                          <m:t> </m:t>
                        </m:r>
                      </m:den>
                    </m:f>
                  </m:oMath>
                </a14:m>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4" name="内容占位符 3">
                <a:extLst>
                  <a:ext uri="{FF2B5EF4-FFF2-40B4-BE49-F238E27FC236}">
                    <a16:creationId xmlns:a16="http://schemas.microsoft.com/office/drawing/2014/main" id="{B0C3C04D-5E8B-6B2F-641F-08297C123748}"/>
                  </a:ext>
                </a:extLst>
              </p:cNvPr>
              <p:cNvSpPr>
                <a:spLocks noGrp="1" noRot="1" noChangeAspect="1" noMove="1" noResize="1" noEditPoints="1" noAdjustHandles="1" noChangeArrowheads="1" noChangeShapeType="1" noTextEdit="1"/>
              </p:cNvSpPr>
              <p:nvPr>
                <p:ph idx="1"/>
              </p:nvPr>
            </p:nvSpPr>
            <p:spPr>
              <a:xfrm>
                <a:off x="360854" y="962798"/>
                <a:ext cx="11485848" cy="2106346"/>
              </a:xfrm>
              <a:blipFill>
                <a:blip r:embed="rId3"/>
                <a:stretch>
                  <a:fillRect l="-796" r="-849"/>
                </a:stretch>
              </a:blipFill>
            </p:spPr>
            <p:txBody>
              <a:bodyPr/>
              <a:lstStyle/>
              <a:p>
                <a:r>
                  <a:rPr lang="zh-CN" altLang="en-US">
                    <a:noFill/>
                  </a:rPr>
                  <a:t> </a:t>
                </a:r>
              </a:p>
            </p:txBody>
          </p:sp>
        </mc:Fallback>
      </mc:AlternateContent>
      <p:pic>
        <p:nvPicPr>
          <p:cNvPr id="5" name="提分绝招.EPS" descr="id:2147493056;FounderCES">
            <a:extLst>
              <a:ext uri="{FF2B5EF4-FFF2-40B4-BE49-F238E27FC236}">
                <a16:creationId xmlns:a16="http://schemas.microsoft.com/office/drawing/2014/main" id="{AD4DD997-0C2F-A9BD-CD53-A257DAD2DD55}"/>
              </a:ext>
            </a:extLst>
          </p:cNvPr>
          <p:cNvPicPr>
            <a:picLocks noChangeAspect="1"/>
          </p:cNvPicPr>
          <p:nvPr/>
        </p:nvPicPr>
        <p:blipFill>
          <a:blip r:embed="rId4"/>
          <a:stretch>
            <a:fillRect/>
          </a:stretch>
        </p:blipFill>
        <p:spPr>
          <a:xfrm>
            <a:off x="406574" y="1043944"/>
            <a:ext cx="1935590" cy="440550"/>
          </a:xfrm>
          <a:prstGeom prst="rect">
            <a:avLst/>
          </a:prstGeom>
        </p:spPr>
      </p:pic>
    </p:spTree>
    <p:extLst>
      <p:ext uri="{BB962C8B-B14F-4D97-AF65-F5344CB8AC3E}">
        <p14:creationId xmlns:p14="http://schemas.microsoft.com/office/powerpoint/2010/main" val="1980313114"/>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id="{2694564B-2B8A-F189-AD5C-9862684E8FD4}"/>
              </a:ext>
            </a:extLst>
          </p:cNvPr>
          <p:cNvSpPr>
            <a:spLocks noGrp="1"/>
          </p:cNvSpPr>
          <p:nvPr>
            <p:ph idx="1"/>
          </p:nvPr>
        </p:nvSpPr>
        <p:spPr>
          <a:xfrm>
            <a:off x="360854" y="746120"/>
            <a:ext cx="11485848" cy="2792239"/>
          </a:xfrm>
        </p:spPr>
        <p:txBody>
          <a:bodyPr/>
          <a:lstStyle/>
          <a:p>
            <a:pPr hangingPunct="0"/>
            <a:r>
              <a:rPr lang="en-US" altLang="zh-CN" b="1">
                <a:solidFill>
                  <a:srgbClr val="00A451"/>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a:solidFill>
                  <a:srgbClr val="00A451"/>
                </a:solidFill>
                <a:latin typeface="Times New Roman" panose="02020603050405020304" pitchFamily="18" charset="0"/>
                <a:ea typeface="黑体" panose="02010609060101010101" pitchFamily="49" charset="-122"/>
                <a:cs typeface="Times New Roman" panose="02020603050405020304" pitchFamily="18" charset="0"/>
              </a:rPr>
              <a:t>汽车燃料的选择</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汽车已经成为现代生活的重要交通工具之一，而汽车燃料的选择也是汽车性能需要考虑的问题之一，同时燃料的燃烧也会带来一系列的环境问题。通过探究车辆动力系统中燃料的选择问题，让学生体会化学在生产、生活中的应用，体现化学的学科特点。</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情境2.EPS" descr="id:2147493063;FounderCES">
            <a:extLst>
              <a:ext uri="{FF2B5EF4-FFF2-40B4-BE49-F238E27FC236}">
                <a16:creationId xmlns:a16="http://schemas.microsoft.com/office/drawing/2014/main" id="{FBC94314-B81B-C9C7-F013-1285C0ECEAE0}"/>
              </a:ext>
            </a:extLst>
          </p:cNvPr>
          <p:cNvPicPr>
            <a:picLocks noChangeAspect="1"/>
          </p:cNvPicPr>
          <p:nvPr/>
        </p:nvPicPr>
        <p:blipFill>
          <a:blip r:embed="rId2"/>
          <a:stretch>
            <a:fillRect/>
          </a:stretch>
        </p:blipFill>
        <p:spPr>
          <a:xfrm>
            <a:off x="360854" y="910808"/>
            <a:ext cx="952500" cy="334537"/>
          </a:xfrm>
          <a:prstGeom prst="rect">
            <a:avLst/>
          </a:prstGeom>
        </p:spPr>
      </p:pic>
    </p:spTree>
    <p:extLst>
      <p:ext uri="{BB962C8B-B14F-4D97-AF65-F5344CB8AC3E}">
        <p14:creationId xmlns:p14="http://schemas.microsoft.com/office/powerpoint/2010/main" val="119605440"/>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内容占位符 1">
            <a:extLst>
              <a:ext uri="{FF2B5EF4-FFF2-40B4-BE49-F238E27FC236}">
                <a16:creationId xmlns:a16="http://schemas.microsoft.com/office/drawing/2014/main" id="{90909568-2F10-1711-0BCB-4A43F2798E2B}"/>
              </a:ext>
            </a:extLst>
          </p:cNvPr>
          <p:cNvSpPr txBox="1">
            <a:spLocks/>
          </p:cNvSpPr>
          <p:nvPr/>
        </p:nvSpPr>
        <p:spPr bwMode="auto">
          <a:xfrm>
            <a:off x="360854" y="4801680"/>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选用可燃物</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作汽车燃料较好</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因为可燃物</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达到着火点所需能量少且放出的热量多。</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2" name="内容占位符 1">
            <a:extLst>
              <a:ext uri="{FF2B5EF4-FFF2-40B4-BE49-F238E27FC236}">
                <a16:creationId xmlns:a16="http://schemas.microsoft.com/office/drawing/2014/main" id="{76D4DC3C-E7A4-C281-1758-2BA0AF92F42F}"/>
              </a:ext>
            </a:extLst>
          </p:cNvPr>
          <p:cNvSpPr>
            <a:spLocks noGrp="1"/>
          </p:cNvSpPr>
          <p:nvPr>
            <p:ph idx="1"/>
          </p:nvPr>
        </p:nvSpPr>
        <p:spPr>
          <a:xfrm>
            <a:off x="360854" y="746120"/>
            <a:ext cx="11485848" cy="2238241"/>
          </a:xfrm>
        </p:spPr>
        <p:txBody>
          <a:bodyPr/>
          <a:lstStyle/>
          <a:p>
            <a:pPr hangingPunct="0"/>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发动机的能量是燃料燃烧提供的，燃烧是放热过程。汽油、乙醇等可燃物燃烧放热，可以作为汽车燃料。</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图</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为三种可燃物在空气中燃烧的能量变化图，试分析哪种作汽车燃料较好？为什么？ </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4典例2.EPS" descr="id:2147492653;FounderCES">
            <a:extLst>
              <a:ext uri="{FF2B5EF4-FFF2-40B4-BE49-F238E27FC236}">
                <a16:creationId xmlns:a16="http://schemas.microsoft.com/office/drawing/2014/main" id="{30C4CD7C-3F68-160F-DE1C-80FDACECAC47}"/>
              </a:ext>
            </a:extLst>
          </p:cNvPr>
          <p:cNvPicPr>
            <a:picLocks noChangeAspect="1"/>
          </p:cNvPicPr>
          <p:nvPr/>
        </p:nvPicPr>
        <p:blipFill>
          <a:blip r:embed="rId2"/>
          <a:stretch>
            <a:fillRect/>
          </a:stretch>
        </p:blipFill>
        <p:spPr>
          <a:xfrm>
            <a:off x="387229" y="899928"/>
            <a:ext cx="1167995" cy="375767"/>
          </a:xfrm>
          <a:prstGeom prst="rect">
            <a:avLst/>
          </a:prstGeom>
        </p:spPr>
      </p:pic>
      <p:pic>
        <p:nvPicPr>
          <p:cNvPr id="4" name="图片 3">
            <a:extLst>
              <a:ext uri="{FF2B5EF4-FFF2-40B4-BE49-F238E27FC236}">
                <a16:creationId xmlns:a16="http://schemas.microsoft.com/office/drawing/2014/main" id="{FAB66E16-0A47-9555-ED37-69BC662412A7}"/>
              </a:ext>
            </a:extLst>
          </p:cNvPr>
          <p:cNvPicPr>
            <a:picLocks noChangeAspect="1"/>
          </p:cNvPicPr>
          <p:nvPr/>
        </p:nvPicPr>
        <p:blipFill>
          <a:blip r:embed="rId3"/>
          <a:stretch>
            <a:fillRect/>
          </a:stretch>
        </p:blipFill>
        <p:spPr>
          <a:xfrm>
            <a:off x="311080" y="5975927"/>
            <a:ext cx="999732" cy="409339"/>
          </a:xfrm>
          <a:prstGeom prst="rect">
            <a:avLst/>
          </a:prstGeom>
        </p:spPr>
      </p:pic>
      <p:pic>
        <p:nvPicPr>
          <p:cNvPr id="5" name="图片 4">
            <a:extLst>
              <a:ext uri="{FF2B5EF4-FFF2-40B4-BE49-F238E27FC236}">
                <a16:creationId xmlns:a16="http://schemas.microsoft.com/office/drawing/2014/main" id="{C53126C1-B31E-5732-FCA4-DB75F1BC754F}"/>
              </a:ext>
            </a:extLst>
          </p:cNvPr>
          <p:cNvPicPr>
            <a:picLocks noChangeAspect="1"/>
          </p:cNvPicPr>
          <p:nvPr/>
        </p:nvPicPr>
        <p:blipFill>
          <a:blip r:embed="rId4"/>
          <a:stretch>
            <a:fillRect/>
          </a:stretch>
        </p:blipFill>
        <p:spPr>
          <a:xfrm>
            <a:off x="355905" y="4927939"/>
            <a:ext cx="1046020" cy="423292"/>
          </a:xfrm>
          <a:prstGeom prst="rect">
            <a:avLst/>
          </a:prstGeom>
        </p:spPr>
      </p:pic>
      <p:pic>
        <p:nvPicPr>
          <p:cNvPr id="8" name="cx456.jpg" descr="id:2147493077;FounderCES">
            <a:extLst>
              <a:ext uri="{FF2B5EF4-FFF2-40B4-BE49-F238E27FC236}">
                <a16:creationId xmlns:a16="http://schemas.microsoft.com/office/drawing/2014/main" id="{51B2E09B-A301-B8B1-A9B3-33E52051C727}"/>
              </a:ext>
            </a:extLst>
          </p:cNvPr>
          <p:cNvPicPr>
            <a:picLocks noChangeAspect="1"/>
          </p:cNvPicPr>
          <p:nvPr/>
        </p:nvPicPr>
        <p:blipFill>
          <a:blip r:embed="rId5"/>
          <a:stretch>
            <a:fillRect/>
          </a:stretch>
        </p:blipFill>
        <p:spPr>
          <a:xfrm>
            <a:off x="2132470" y="2667842"/>
            <a:ext cx="3242656" cy="1579901"/>
          </a:xfrm>
          <a:prstGeom prst="rect">
            <a:avLst/>
          </a:prstGeom>
        </p:spPr>
      </p:pic>
      <p:pic>
        <p:nvPicPr>
          <p:cNvPr id="9" name="cx457.jpg" descr="id:2147493084;FounderCES">
            <a:extLst>
              <a:ext uri="{FF2B5EF4-FFF2-40B4-BE49-F238E27FC236}">
                <a16:creationId xmlns:a16="http://schemas.microsoft.com/office/drawing/2014/main" id="{5E91ABC3-71B8-9606-98F3-F5A83114002C}"/>
              </a:ext>
            </a:extLst>
          </p:cNvPr>
          <p:cNvPicPr>
            <a:picLocks noChangeAspect="1"/>
          </p:cNvPicPr>
          <p:nvPr/>
        </p:nvPicPr>
        <p:blipFill>
          <a:blip r:embed="rId6"/>
          <a:stretch>
            <a:fillRect/>
          </a:stretch>
        </p:blipFill>
        <p:spPr>
          <a:xfrm>
            <a:off x="5557775" y="2667842"/>
            <a:ext cx="2501265" cy="1579880"/>
          </a:xfrm>
          <a:prstGeom prst="rect">
            <a:avLst/>
          </a:prstGeom>
        </p:spPr>
      </p:pic>
      <p:pic>
        <p:nvPicPr>
          <p:cNvPr id="10" name="cx458.jpg" descr="id:2147493091;FounderCES">
            <a:extLst>
              <a:ext uri="{FF2B5EF4-FFF2-40B4-BE49-F238E27FC236}">
                <a16:creationId xmlns:a16="http://schemas.microsoft.com/office/drawing/2014/main" id="{A1578885-A860-0EA5-D32E-F59CE5B984A4}"/>
              </a:ext>
            </a:extLst>
          </p:cNvPr>
          <p:cNvPicPr>
            <a:picLocks noChangeAspect="1"/>
          </p:cNvPicPr>
          <p:nvPr/>
        </p:nvPicPr>
        <p:blipFill>
          <a:blip r:embed="rId7"/>
          <a:stretch>
            <a:fillRect/>
          </a:stretch>
        </p:blipFill>
        <p:spPr>
          <a:xfrm>
            <a:off x="8241689" y="2639060"/>
            <a:ext cx="2570794" cy="1579880"/>
          </a:xfrm>
          <a:prstGeom prst="rect">
            <a:avLst/>
          </a:prstGeom>
        </p:spPr>
      </p:pic>
      <p:sp>
        <p:nvSpPr>
          <p:cNvPr id="12" name="文本框 11">
            <a:extLst>
              <a:ext uri="{FF2B5EF4-FFF2-40B4-BE49-F238E27FC236}">
                <a16:creationId xmlns:a16="http://schemas.microsoft.com/office/drawing/2014/main" id="{9FBC10E3-B539-BAC9-ABF5-FFA804D4C162}"/>
              </a:ext>
            </a:extLst>
          </p:cNvPr>
          <p:cNvSpPr txBox="1"/>
          <p:nvPr/>
        </p:nvSpPr>
        <p:spPr>
          <a:xfrm>
            <a:off x="3055778" y="4298855"/>
            <a:ext cx="6096000" cy="576248"/>
          </a:xfrm>
          <a:prstGeom prst="rect">
            <a:avLst/>
          </a:prstGeom>
          <a:noFill/>
        </p:spPr>
        <p:txBody>
          <a:bodyPr wrap="square">
            <a:spAutoFit/>
          </a:bodyPr>
          <a:lstStyle/>
          <a:p>
            <a:pPr algn="ctr" hangingPunct="0">
              <a:lnSpc>
                <a:spcPct val="150000"/>
              </a:lnSpc>
            </a:pPr>
            <a:r>
              <a:rPr lang="zh-CN" alt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图</a:t>
            </a:r>
            <a:r>
              <a:rPr lang="en-US" alt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14" name="内容占位符 2">
            <a:extLst>
              <a:ext uri="{FF2B5EF4-FFF2-40B4-BE49-F238E27FC236}">
                <a16:creationId xmlns:a16="http://schemas.microsoft.com/office/drawing/2014/main" id="{E84BA86F-E329-16DE-B176-801795721014}"/>
              </a:ext>
            </a:extLst>
          </p:cNvPr>
          <p:cNvSpPr txBox="1">
            <a:spLocks/>
          </p:cNvSpPr>
          <p:nvPr/>
        </p:nvSpPr>
        <p:spPr bwMode="auto">
          <a:xfrm>
            <a:off x="1310812" y="5895594"/>
            <a:ext cx="10418489"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通过比较三种可燃物达到着火点所需能量和放出热量选择可燃物作汽车燃料。</a:t>
            </a:r>
            <a:endParaRPr lang="zh-CN" altLang="en-US"/>
          </a:p>
        </p:txBody>
      </p:sp>
    </p:spTree>
    <p:extLst>
      <p:ext uri="{BB962C8B-B14F-4D97-AF65-F5344CB8AC3E}">
        <p14:creationId xmlns:p14="http://schemas.microsoft.com/office/powerpoint/2010/main" val="14644335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3"/>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4"/>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内容占位符 4">
            <a:extLst>
              <a:ext uri="{FF2B5EF4-FFF2-40B4-BE49-F238E27FC236}">
                <a16:creationId xmlns:a16="http://schemas.microsoft.com/office/drawing/2014/main" id="{066FF902-5241-C4E4-5651-79125E56BFA0}"/>
              </a:ext>
            </a:extLst>
          </p:cNvPr>
          <p:cNvSpPr>
            <a:spLocks noGrp="1"/>
          </p:cNvSpPr>
          <p:nvPr>
            <p:ph idx="1"/>
          </p:nvPr>
        </p:nvSpPr>
        <p:spPr>
          <a:xfrm>
            <a:off x="360854" y="746120"/>
            <a:ext cx="11485848" cy="1130246"/>
          </a:xfrm>
        </p:spPr>
        <p:txBody>
          <a:bodyPr/>
          <a:lstStyle/>
          <a:p>
            <a:pPr hangingPunct="0"/>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乙醇是未来内燃机的环保型液体燃料之一。</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 g</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乙醇完全燃烧生成液态水放出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59.43 kJ</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的热量，则乙醇完全燃烧的热化学方程式为</a:t>
            </a:r>
            <a:r>
              <a:rPr lang="zh-CN" altLang="zh-CN" b="1" u="sng">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AlternateContent xmlns:mc="http://schemas.openxmlformats.org/markup-compatibility/2006">
        <mc:Choice xmlns:a14="http://schemas.microsoft.com/office/drawing/2010/main" Requires="a14">
          <p:sp>
            <p:nvSpPr>
              <p:cNvPr id="6" name="内容占位符 1">
                <a:extLst>
                  <a:ext uri="{FF2B5EF4-FFF2-40B4-BE49-F238E27FC236}">
                    <a16:creationId xmlns:a16="http://schemas.microsoft.com/office/drawing/2014/main" id="{D1A6ECD5-1892-ECF9-D720-A5CDD00621B2}"/>
                  </a:ext>
                </a:extLst>
              </p:cNvPr>
              <p:cNvSpPr txBox="1">
                <a:spLocks/>
              </p:cNvSpPr>
              <p:nvPr/>
            </p:nvSpPr>
            <p:spPr bwMode="auto">
              <a:xfrm>
                <a:off x="360854" y="2354565"/>
                <a:ext cx="11485848" cy="2001574"/>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dist" eaLnBrk="1" hangingPunct="1"/>
                <a:r>
                  <a:rPr lang="en-US" altLang="zh-CN" b="1" dirty="0" smtClean="0">
                    <a:solidFill>
                      <a:srgbClr val="000000"/>
                    </a:solidFill>
                    <a:latin typeface="Times New Roman" panose="02020603050405020304" pitchFamily="18" charset="0"/>
                    <a:ea typeface="宋体" panose="02010600030101010101" pitchFamily="2" charset="-122"/>
                  </a:rPr>
                  <a:t>             </a:t>
                </a:r>
                <a:r>
                  <a:rPr lang="en-US" altLang="zh-CN" b="1" spc="-100" dirty="0">
                    <a:solidFill>
                      <a:srgbClr val="000000"/>
                    </a:solidFill>
                    <a:latin typeface="Times New Roman" panose="02020603050405020304" pitchFamily="18" charset="0"/>
                    <a:ea typeface="宋体" panose="02010600030101010101" pitchFamily="2" charset="-122"/>
                  </a:rPr>
                  <a:t>2.0</a:t>
                </a:r>
                <a:r>
                  <a:rPr lang="en-US" altLang="zh-CN" b="1" spc="-100" dirty="0">
                    <a:solidFill>
                      <a:srgbClr val="000000"/>
                    </a:solidFill>
                    <a:latin typeface="Times New Roman" panose="02020603050405020304" pitchFamily="18" charset="0"/>
                    <a:ea typeface="楷体" panose="02010609060101010101" pitchFamily="49" charset="-122"/>
                  </a:rPr>
                  <a:t> </a:t>
                </a:r>
                <a:r>
                  <a:rPr lang="en-US" altLang="zh-CN" b="1" spc="-100" dirty="0">
                    <a:solidFill>
                      <a:srgbClr val="000000"/>
                    </a:solidFill>
                    <a:latin typeface="Times New Roman" panose="02020603050405020304" pitchFamily="18" charset="0"/>
                    <a:ea typeface="宋体" panose="02010600030101010101" pitchFamily="2" charset="-122"/>
                  </a:rPr>
                  <a:t>g</a:t>
                </a:r>
                <a:r>
                  <a:rPr lang="en-US" altLang="zh-CN" b="1" spc="-100" dirty="0">
                    <a:solidFill>
                      <a:srgbClr val="000000"/>
                    </a:solidFill>
                    <a:latin typeface="Times New Roman" panose="02020603050405020304" pitchFamily="18" charset="0"/>
                    <a:ea typeface="楷体" panose="02010609060101010101" pitchFamily="49" charset="-122"/>
                  </a:rPr>
                  <a:t> </a:t>
                </a:r>
                <a:r>
                  <a:rPr lang="en-US" altLang="zh-CN" b="1" spc="-100" dirty="0">
                    <a:solidFill>
                      <a:srgbClr val="000000"/>
                    </a:solidFill>
                    <a:latin typeface="宋体" panose="02010600030101010101" pitchFamily="2" charset="-122"/>
                    <a:cs typeface="Times New Roman" panose="02020603050405020304" pitchFamily="18" charset="0"/>
                  </a:rPr>
                  <a:t>(</a:t>
                </a:r>
                <a:r>
                  <a:rPr lang="zh-CN" altLang="zh-CN" b="1"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物质的量为</a:t>
                </a:r>
                <a:r>
                  <a:rPr lang="en-US" altLang="zh-CN" b="1" i="1" spc="-100" dirty="0">
                    <a:solidFill>
                      <a:srgbClr val="000000"/>
                    </a:solidFill>
                    <a:latin typeface="Times New Roman" panose="02020603050405020304" pitchFamily="18" charset="0"/>
                    <a:ea typeface="宋体" panose="02010600030101010101" pitchFamily="2" charset="-122"/>
                  </a:rPr>
                  <a:t>n</a:t>
                </a:r>
                <a:r>
                  <a:rPr lang="zh-CN" altLang="zh-CN" b="1" spc="-100" dirty="0">
                    <a:solidFill>
                      <a:srgbClr val="000000"/>
                    </a:solidFill>
                    <a:ea typeface="宋体" panose="02010600030101010101" pitchFamily="2" charset="-122"/>
                    <a:cs typeface="Times New Roman" panose="02020603050405020304" pitchFamily="18" charset="0"/>
                  </a:rPr>
                  <a:t>＝</a:t>
                </a:r>
                <a14:m>
                  <m:oMath xmlns:m="http://schemas.openxmlformats.org/officeDocument/2006/math">
                    <m:f>
                      <m:fPr>
                        <m:ctrlPr>
                          <a:rPr lang="zh-CN" altLang="zh-CN" b="1" i="1" spc="-100">
                            <a:latin typeface="Cambria Math" panose="02040503050406030204" pitchFamily="18" charset="0"/>
                            <a:ea typeface="Cambria Math" panose="02040503050406030204" pitchFamily="18" charset="0"/>
                          </a:rPr>
                        </m:ctrlPr>
                      </m:fPr>
                      <m:num>
                        <m:r>
                          <a:rPr lang="en-US" altLang="zh-CN" b="1" i="1" spc="-100">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m:rPr>
                            <m:nor/>
                          </m:rPr>
                          <a:rPr lang="en-US" altLang="zh-CN" b="1" spc="-100">
                            <a:solidFill>
                              <a:srgbClr val="000000"/>
                            </a:solidFill>
                            <a:latin typeface="Times New Roman" panose="02020603050405020304" pitchFamily="18" charset="0"/>
                            <a:ea typeface="宋体" panose="02010600030101010101" pitchFamily="2" charset="-122"/>
                          </a:rPr>
                          <m:t>.</m:t>
                        </m:r>
                        <m:r>
                          <a:rPr lang="en-US" altLang="zh-CN" b="1" i="1" spc="-100">
                            <a:solidFill>
                              <a:srgbClr val="000000"/>
                            </a:solidFill>
                            <a:latin typeface="Cambria Math" panose="02040503050406030204" pitchFamily="18" charset="0"/>
                            <a:ea typeface="宋体" panose="02010600030101010101" pitchFamily="2" charset="-122"/>
                            <a:cs typeface="Times New Roman" panose="02020603050405020304" pitchFamily="18" charset="0"/>
                          </a:rPr>
                          <m:t>𝟎𝐠</m:t>
                        </m:r>
                      </m:num>
                      <m:den>
                        <m:r>
                          <a:rPr lang="en-US" altLang="zh-CN" b="1" i="1" spc="-100">
                            <a:solidFill>
                              <a:srgbClr val="000000"/>
                            </a:solidFill>
                            <a:latin typeface="Cambria Math" panose="02040503050406030204" pitchFamily="18" charset="0"/>
                            <a:ea typeface="宋体" panose="02010600030101010101" pitchFamily="2" charset="-122"/>
                            <a:cs typeface="Times New Roman" panose="02020603050405020304" pitchFamily="18" charset="0"/>
                          </a:rPr>
                          <m:t>𝟒𝟔𝐠</m:t>
                        </m:r>
                        <m:r>
                          <m:rPr>
                            <m:nor/>
                          </m:rPr>
                          <a:rPr lang="en-US" altLang="zh-CN" b="1" spc="-100">
                            <a:solidFill>
                              <a:srgbClr val="000000"/>
                            </a:solidFill>
                            <a:latin typeface="Times New Roman" panose="02020603050405020304" pitchFamily="18" charset="0"/>
                            <a:ea typeface="宋体" panose="02010600030101010101" pitchFamily="2" charset="-122"/>
                          </a:rPr>
                          <m:t>·</m:t>
                        </m:r>
                        <m:r>
                          <a:rPr lang="en-US" altLang="zh-CN" b="1" i="1" spc="-100">
                            <a:solidFill>
                              <a:srgbClr val="000000"/>
                            </a:solidFill>
                            <a:latin typeface="Cambria Math" panose="02040503050406030204" pitchFamily="18" charset="0"/>
                            <a:ea typeface="宋体" panose="02010600030101010101" pitchFamily="2" charset="-122"/>
                            <a:cs typeface="Times New Roman" panose="02020603050405020304" pitchFamily="18" charset="0"/>
                          </a:rPr>
                          <m:t>𝐦𝐨</m:t>
                        </m:r>
                        <m:sSup>
                          <m:sSupPr>
                            <m:ctrlPr>
                              <a:rPr lang="zh-CN" altLang="zh-CN" b="1" i="1" spc="-100">
                                <a:latin typeface="Cambria Math" panose="02040503050406030204" pitchFamily="18" charset="0"/>
                                <a:ea typeface="Cambria Math" panose="02040503050406030204" pitchFamily="18" charset="0"/>
                              </a:rPr>
                            </m:ctrlPr>
                          </m:sSupPr>
                          <m:e>
                            <m:r>
                              <a:rPr lang="en-US" altLang="zh-CN" b="1" i="1" spc="-100">
                                <a:solidFill>
                                  <a:srgbClr val="000000"/>
                                </a:solidFill>
                                <a:latin typeface="Cambria Math" panose="02040503050406030204" pitchFamily="18" charset="0"/>
                                <a:ea typeface="宋体" panose="02010600030101010101" pitchFamily="2" charset="-122"/>
                                <a:cs typeface="Times New Roman" panose="02020603050405020304" pitchFamily="18" charset="0"/>
                              </a:rPr>
                              <m:t>𝐥</m:t>
                            </m:r>
                          </m:e>
                          <m:sup>
                            <m:r>
                              <a:rPr lang="en-US" altLang="zh-CN" b="1" i="1" spc="-100"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spc="-100">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sup>
                        </m:sSup>
                      </m:den>
                    </m:f>
                  </m:oMath>
                </a14:m>
                <a:r>
                  <a:rPr lang="zh-CN" altLang="zh-CN" b="1" spc="-100" dirty="0">
                    <a:solidFill>
                      <a:srgbClr val="000000"/>
                    </a:solidFill>
                    <a:ea typeface="宋体" panose="02010600030101010101" pitchFamily="2" charset="-122"/>
                    <a:cs typeface="Times New Roman" panose="02020603050405020304" pitchFamily="18" charset="0"/>
                  </a:rPr>
                  <a:t>＝</a:t>
                </a:r>
                <a14:m>
                  <m:oMath xmlns:m="http://schemas.openxmlformats.org/officeDocument/2006/math">
                    <m:f>
                      <m:fPr>
                        <m:ctrlPr>
                          <a:rPr lang="zh-CN" altLang="zh-CN" b="1" i="1" spc="-100">
                            <a:latin typeface="Cambria Math" panose="02040503050406030204" pitchFamily="18" charset="0"/>
                            <a:ea typeface="Cambria Math" panose="02040503050406030204" pitchFamily="18" charset="0"/>
                          </a:rPr>
                        </m:ctrlPr>
                      </m:fPr>
                      <m:num>
                        <m:r>
                          <a:rPr lang="en-US" altLang="zh-CN" b="1" i="1" spc="-100">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spc="-100">
                            <a:solidFill>
                              <a:srgbClr val="000000"/>
                            </a:solidFill>
                            <a:latin typeface="Cambria Math" panose="02040503050406030204" pitchFamily="18" charset="0"/>
                            <a:ea typeface="宋体" panose="02010600030101010101" pitchFamily="2" charset="-122"/>
                            <a:cs typeface="Times New Roman" panose="02020603050405020304" pitchFamily="18" charset="0"/>
                          </a:rPr>
                          <m:t>𝟐𝟑</m:t>
                        </m:r>
                      </m:den>
                    </m:f>
                  </m:oMath>
                </a14:m>
                <a:r>
                  <a:rPr lang="en-US" altLang="zh-CN" b="1" spc="-100" dirty="0">
                    <a:solidFill>
                      <a:srgbClr val="000000"/>
                    </a:solidFill>
                    <a:latin typeface="Times New Roman" panose="02020603050405020304" pitchFamily="18" charset="0"/>
                    <a:ea typeface="楷体" panose="02010609060101010101" pitchFamily="49" charset="-122"/>
                  </a:rPr>
                  <a:t> </a:t>
                </a:r>
                <a:r>
                  <a:rPr lang="en-US" altLang="zh-CN" b="1" spc="-100" dirty="0" err="1">
                    <a:solidFill>
                      <a:srgbClr val="000000"/>
                    </a:solidFill>
                    <a:latin typeface="Times New Roman" panose="02020603050405020304" pitchFamily="18" charset="0"/>
                    <a:ea typeface="宋体" panose="02010600030101010101" pitchFamily="2" charset="-122"/>
                  </a:rPr>
                  <a:t>mol</a:t>
                </a:r>
                <a:r>
                  <a:rPr lang="en-US" altLang="zh-CN" b="1" spc="-100" dirty="0">
                    <a:solidFill>
                      <a:srgbClr val="000000"/>
                    </a:solidFill>
                    <a:latin typeface="宋体" panose="02010600030101010101" pitchFamily="2" charset="-122"/>
                    <a:cs typeface="Times New Roman" panose="02020603050405020304" pitchFamily="18" charset="0"/>
                  </a:rPr>
                  <a:t>)</a:t>
                </a:r>
                <a:r>
                  <a:rPr lang="zh-CN" altLang="zh-CN" b="1"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乙醇完全燃烧生成液态水放出</a:t>
                </a:r>
                <a:r>
                  <a:rPr lang="en-US" altLang="zh-CN" b="1" spc="-100" dirty="0">
                    <a:solidFill>
                      <a:srgbClr val="000000"/>
                    </a:solidFill>
                    <a:latin typeface="Times New Roman" panose="02020603050405020304" pitchFamily="18" charset="0"/>
                    <a:ea typeface="宋体" panose="02010600030101010101" pitchFamily="2" charset="-122"/>
                  </a:rPr>
                  <a:t>59.43</a:t>
                </a:r>
                <a:r>
                  <a:rPr lang="en-US" altLang="zh-CN" b="1" spc="-100" dirty="0">
                    <a:solidFill>
                      <a:srgbClr val="000000"/>
                    </a:solidFill>
                    <a:latin typeface="Times New Roman" panose="02020603050405020304" pitchFamily="18" charset="0"/>
                    <a:ea typeface="楷体" panose="02010609060101010101" pitchFamily="49" charset="-122"/>
                  </a:rPr>
                  <a:t> </a:t>
                </a:r>
                <a:r>
                  <a:rPr lang="en-US" altLang="zh-CN" b="1" spc="-100" dirty="0">
                    <a:solidFill>
                      <a:srgbClr val="000000"/>
                    </a:solidFill>
                    <a:latin typeface="Times New Roman" panose="02020603050405020304" pitchFamily="18" charset="0"/>
                    <a:ea typeface="宋体" panose="02010600030101010101" pitchFamily="2" charset="-122"/>
                  </a:rPr>
                  <a:t>kJ</a:t>
                </a:r>
                <a:r>
                  <a:rPr lang="en-US" altLang="zh-CN" b="1" dirty="0">
                    <a:solidFill>
                      <a:srgbClr val="000000"/>
                    </a:solidFill>
                    <a:latin typeface="Times New Roman" panose="02020603050405020304" pitchFamily="18" charset="0"/>
                    <a:ea typeface="楷体" panose="02010609060101010101" pitchFamily="49" charset="-122"/>
                  </a:rPr>
                  <a:t> </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的热量</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a:t>
                </a:r>
                <a:r>
                  <a:rPr lang="en-US" altLang="zh-CN" b="1" dirty="0">
                    <a:solidFill>
                      <a:srgbClr val="000000"/>
                    </a:solidFill>
                    <a:latin typeface="Times New Roman" panose="02020603050405020304" pitchFamily="18" charset="0"/>
                    <a:ea typeface="宋体" panose="02010600030101010101" pitchFamily="2" charset="-122"/>
                  </a:rPr>
                  <a:t>1</a:t>
                </a:r>
                <a:r>
                  <a:rPr lang="en-US" altLang="zh-CN" b="1" dirty="0">
                    <a:solidFill>
                      <a:srgbClr val="000000"/>
                    </a:solidFill>
                    <a:latin typeface="Times New Roman" panose="02020603050405020304" pitchFamily="18" charset="0"/>
                    <a:ea typeface="楷体" panose="02010609060101010101" pitchFamily="49" charset="-122"/>
                  </a:rPr>
                  <a:t> </a:t>
                </a:r>
                <a:r>
                  <a:rPr lang="en-US" altLang="zh-CN" b="1" dirty="0" err="1">
                    <a:solidFill>
                      <a:srgbClr val="000000"/>
                    </a:solidFill>
                    <a:latin typeface="Times New Roman" panose="02020603050405020304" pitchFamily="18" charset="0"/>
                    <a:ea typeface="宋体" panose="02010600030101010101" pitchFamily="2" charset="-122"/>
                  </a:rPr>
                  <a:t>mol</a:t>
                </a:r>
                <a:r>
                  <a:rPr lang="en-US" altLang="zh-CN" b="1" dirty="0">
                    <a:solidFill>
                      <a:srgbClr val="000000"/>
                    </a:solidFill>
                    <a:latin typeface="Times New Roman" panose="02020603050405020304" pitchFamily="18" charset="0"/>
                    <a:ea typeface="楷体" panose="02010609060101010101" pitchFamily="49" charset="-122"/>
                  </a:rPr>
                  <a:t> </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乙醇完全燃烧生成二氧化碳和液态水放出的热量为</a:t>
                </a:r>
                <a:r>
                  <a:rPr lang="en-US" altLang="zh-CN" b="1" dirty="0">
                    <a:solidFill>
                      <a:srgbClr val="000000"/>
                    </a:solidFill>
                    <a:latin typeface="Times New Roman" panose="02020603050405020304" pitchFamily="18" charset="0"/>
                    <a:ea typeface="宋体" panose="02010600030101010101" pitchFamily="2" charset="-122"/>
                  </a:rPr>
                  <a:t>59.43</a:t>
                </a:r>
                <a:r>
                  <a:rPr lang="en-US" altLang="zh-CN" b="1" dirty="0">
                    <a:solidFill>
                      <a:srgbClr val="000000"/>
                    </a:solidFill>
                    <a:latin typeface="Times New Roman" panose="02020603050405020304" pitchFamily="18" charset="0"/>
                    <a:ea typeface="楷体" panose="02010609060101010101" pitchFamily="49" charset="-122"/>
                  </a:rPr>
                  <a:t> </a:t>
                </a:r>
                <a:r>
                  <a:rPr lang="en-US" altLang="zh-CN" b="1" dirty="0">
                    <a:solidFill>
                      <a:srgbClr val="000000"/>
                    </a:solidFill>
                    <a:latin typeface="Times New Roman" panose="02020603050405020304" pitchFamily="18" charset="0"/>
                    <a:ea typeface="宋体" panose="02010600030101010101" pitchFamily="2" charset="-122"/>
                  </a:rPr>
                  <a:t>kJ</a:t>
                </a:r>
                <a:r>
                  <a:rPr lang="en-US" altLang="zh-CN" b="1" dirty="0">
                    <a:solidFill>
                      <a:srgbClr val="000000"/>
                    </a:solidFill>
                    <a:latin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rPr>
                  <a:t>23</a:t>
                </a:r>
                <a:r>
                  <a:rPr lang="zh-CN" altLang="zh-CN" b="1" dirty="0">
                    <a:solidFill>
                      <a:srgbClr val="000000"/>
                    </a:solidFill>
                    <a:ea typeface="宋体" panose="02010600030101010101" pitchFamily="2" charset="-122"/>
                    <a:cs typeface="Times New Roman" panose="02020603050405020304" pitchFamily="18" charset="0"/>
                  </a:rPr>
                  <a:t>＝</a:t>
                </a:r>
                <a:endParaRPr lang="en-US" altLang="zh-CN" b="1" dirty="0">
                  <a:solidFill>
                    <a:srgbClr val="000000"/>
                  </a:solidFill>
                  <a:ea typeface="宋体" panose="02010600030101010101" pitchFamily="2" charset="-122"/>
                  <a:cs typeface="Times New Roman" panose="02020603050405020304" pitchFamily="18" charset="0"/>
                </a:endParaRPr>
              </a:p>
              <a:p>
                <a:pPr eaLnBrk="1" hangingPunct="1"/>
                <a:r>
                  <a:rPr lang="en-US" altLang="zh-CN" b="1" dirty="0">
                    <a:solidFill>
                      <a:srgbClr val="000000"/>
                    </a:solidFill>
                    <a:latin typeface="Times New Roman" panose="02020603050405020304" pitchFamily="18" charset="0"/>
                    <a:ea typeface="宋体" panose="02010600030101010101" pitchFamily="2" charset="-122"/>
                  </a:rPr>
                  <a:t>1</a:t>
                </a:r>
                <a:r>
                  <a:rPr lang="en-US" altLang="zh-CN" b="1" dirty="0">
                    <a:solidFill>
                      <a:srgbClr val="000000"/>
                    </a:solidFill>
                    <a:latin typeface="Times New Roman" panose="02020603050405020304" pitchFamily="18" charset="0"/>
                    <a:ea typeface="楷体" panose="02010609060101010101" pitchFamily="49" charset="-122"/>
                  </a:rPr>
                  <a:t> </a:t>
                </a:r>
                <a:r>
                  <a:rPr lang="en-US" altLang="zh-CN" b="1" dirty="0">
                    <a:solidFill>
                      <a:srgbClr val="000000"/>
                    </a:solidFill>
                    <a:latin typeface="Times New Roman" panose="02020603050405020304" pitchFamily="18" charset="0"/>
                    <a:ea typeface="宋体" panose="02010600030101010101" pitchFamily="2" charset="-122"/>
                  </a:rPr>
                  <a:t>366.89</a:t>
                </a:r>
                <a:r>
                  <a:rPr lang="en-US" altLang="zh-CN" b="1" dirty="0">
                    <a:solidFill>
                      <a:srgbClr val="000000"/>
                    </a:solidFill>
                    <a:latin typeface="Times New Roman" panose="02020603050405020304" pitchFamily="18" charset="0"/>
                    <a:ea typeface="楷体" panose="02010609060101010101" pitchFamily="49" charset="-122"/>
                  </a:rPr>
                  <a:t> </a:t>
                </a:r>
                <a:r>
                  <a:rPr lang="en-US" altLang="zh-CN" b="1" dirty="0">
                    <a:solidFill>
                      <a:srgbClr val="000000"/>
                    </a:solidFill>
                    <a:latin typeface="Times New Roman" panose="02020603050405020304" pitchFamily="18" charset="0"/>
                    <a:ea typeface="宋体" panose="02010600030101010101" pitchFamily="2" charset="-122"/>
                  </a:rPr>
                  <a:t>kJ</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en-US" dirty="0"/>
              </a:p>
            </p:txBody>
          </p:sp>
        </mc:Choice>
        <mc:Fallback>
          <p:sp>
            <p:nvSpPr>
              <p:cNvPr id="6" name="内容占位符 1">
                <a:extLst>
                  <a:ext uri="{FF2B5EF4-FFF2-40B4-BE49-F238E27FC236}">
                    <a16:creationId xmlns:a16="http://schemas.microsoft.com/office/drawing/2014/main" id="{D1A6ECD5-1892-ECF9-D720-A5CDD00621B2}"/>
                  </a:ext>
                </a:extLst>
              </p:cNvPr>
              <p:cNvSpPr txBox="1">
                <a:spLocks noRot="1" noChangeAspect="1" noMove="1" noResize="1" noEditPoints="1" noAdjustHandles="1" noChangeArrowheads="1" noChangeShapeType="1" noTextEdit="1"/>
              </p:cNvSpPr>
              <p:nvPr/>
            </p:nvSpPr>
            <p:spPr bwMode="auto">
              <a:xfrm>
                <a:off x="360854" y="2354565"/>
                <a:ext cx="11485848" cy="2001574"/>
              </a:xfrm>
              <a:prstGeom prst="rect">
                <a:avLst/>
              </a:prstGeom>
              <a:blipFill>
                <a:blip r:embed="rId2"/>
                <a:stretch>
                  <a:fillRect l="-796" r="-849" b="-6079"/>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8" name="文本框 7">
                <a:extLst>
                  <a:ext uri="{FF2B5EF4-FFF2-40B4-BE49-F238E27FC236}">
                    <a16:creationId xmlns:a16="http://schemas.microsoft.com/office/drawing/2014/main" id="{6F399671-2F0C-E81E-3A95-4ACC3DAA4645}"/>
                  </a:ext>
                </a:extLst>
              </p:cNvPr>
              <p:cNvSpPr txBox="1"/>
              <p:nvPr/>
            </p:nvSpPr>
            <p:spPr>
              <a:xfrm>
                <a:off x="1315783" y="1817641"/>
                <a:ext cx="10009112" cy="707501"/>
              </a:xfrm>
              <a:prstGeom prst="rect">
                <a:avLst/>
              </a:prstGeom>
              <a:noFill/>
            </p:spPr>
            <p:txBody>
              <a:bodyPr wrap="square">
                <a:spAutoFit/>
              </a:bodyPr>
              <a:lstStyle/>
              <a:p>
                <a:pPr>
                  <a:lnSpc>
                    <a:spcPct val="150000"/>
                  </a:lnSpc>
                </a:pPr>
                <a:r>
                  <a:rPr lang="en-US" altLang="zh-CN" sz="2400" b="1">
                    <a:solidFill>
                      <a:srgbClr val="000000"/>
                    </a:solidFill>
                    <a:effectLst/>
                    <a:latin typeface="Times New Roman" panose="02020603050405020304" pitchFamily="18" charset="0"/>
                    <a:ea typeface="宋体" panose="02010600030101010101" pitchFamily="2" charset="-122"/>
                  </a:rPr>
                  <a:t>C</a:t>
                </a:r>
                <a:r>
                  <a:rPr lang="en-US" altLang="zh-CN" sz="2400" b="1" baseline="-25000">
                    <a:solidFill>
                      <a:srgbClr val="000000"/>
                    </a:solidFill>
                    <a:effectLst/>
                    <a:latin typeface="Times New Roman" panose="02020603050405020304" pitchFamily="18" charset="0"/>
                    <a:ea typeface="宋体" panose="02010600030101010101" pitchFamily="2" charset="-122"/>
                  </a:rPr>
                  <a:t>2</a:t>
                </a:r>
                <a:r>
                  <a:rPr lang="en-US" altLang="zh-CN" sz="2400" b="1">
                    <a:solidFill>
                      <a:srgbClr val="000000"/>
                    </a:solidFill>
                    <a:effectLst/>
                    <a:latin typeface="Times New Roman" panose="02020603050405020304" pitchFamily="18" charset="0"/>
                    <a:ea typeface="宋体" panose="02010600030101010101" pitchFamily="2" charset="-122"/>
                  </a:rPr>
                  <a:t>H</a:t>
                </a:r>
                <a:r>
                  <a:rPr lang="en-US" altLang="zh-CN" sz="2400" b="1" baseline="-25000">
                    <a:solidFill>
                      <a:srgbClr val="000000"/>
                    </a:solidFill>
                    <a:effectLst/>
                    <a:latin typeface="Times New Roman" panose="02020603050405020304" pitchFamily="18" charset="0"/>
                    <a:ea typeface="宋体" panose="02010600030101010101" pitchFamily="2" charset="-122"/>
                  </a:rPr>
                  <a:t>5</a:t>
                </a:r>
                <a:r>
                  <a:rPr lang="en-US" altLang="zh-CN" sz="2400" b="1">
                    <a:solidFill>
                      <a:srgbClr val="000000"/>
                    </a:solidFill>
                    <a:effectLst/>
                    <a:latin typeface="Times New Roman" panose="02020603050405020304" pitchFamily="18" charset="0"/>
                    <a:ea typeface="宋体" panose="02010600030101010101" pitchFamily="2" charset="-122"/>
                  </a:rPr>
                  <a:t>OH</a:t>
                </a:r>
                <a:r>
                  <a:rPr lang="en-US" altLang="zh-CN" sz="2400" b="1">
                    <a:solidFill>
                      <a:srgbClr val="000000"/>
                    </a:solidFill>
                    <a:effectLst/>
                    <a:latin typeface="宋体" panose="02010600030101010101" pitchFamily="2" charset="-122"/>
                    <a:cs typeface="Times New Roman" panose="02020603050405020304" pitchFamily="18" charset="0"/>
                  </a:rPr>
                  <a:t>(</a:t>
                </a:r>
                <a:r>
                  <a:rPr lang="en-US" altLang="zh-CN" sz="2400" b="1">
                    <a:solidFill>
                      <a:srgbClr val="000000"/>
                    </a:solidFill>
                    <a:effectLst/>
                    <a:latin typeface="Times New Roman" panose="02020603050405020304" pitchFamily="18" charset="0"/>
                    <a:ea typeface="宋体" panose="02010600030101010101" pitchFamily="2" charset="-122"/>
                  </a:rPr>
                  <a:t>l</a:t>
                </a:r>
                <a:r>
                  <a:rPr lang="en-US" altLang="zh-CN" sz="2400" b="1">
                    <a:solidFill>
                      <a:srgbClr val="000000"/>
                    </a:solidFill>
                    <a:effectLst/>
                    <a:latin typeface="宋体" panose="02010600030101010101" pitchFamily="2" charset="-122"/>
                    <a:cs typeface="Times New Roman" panose="02020603050405020304" pitchFamily="18" charset="0"/>
                  </a:rPr>
                  <a:t>)</a:t>
                </a:r>
                <a:r>
                  <a:rPr lang="zh-CN" altLang="zh-CN" sz="2400" b="1">
                    <a:solidFill>
                      <a:srgbClr val="000000"/>
                    </a:solidFill>
                    <a:effectLst/>
                    <a:ea typeface="宋体" panose="02010600030101010101" pitchFamily="2" charset="-122"/>
                    <a:cs typeface="Times New Roman" panose="02020603050405020304" pitchFamily="18" charset="0"/>
                  </a:rPr>
                  <a:t>＋</a:t>
                </a:r>
                <a:r>
                  <a:rPr lang="en-US" altLang="zh-CN" sz="2400" b="1">
                    <a:solidFill>
                      <a:srgbClr val="000000"/>
                    </a:solidFill>
                    <a:effectLst/>
                    <a:latin typeface="Times New Roman" panose="02020603050405020304" pitchFamily="18" charset="0"/>
                    <a:ea typeface="宋体" panose="02010600030101010101" pitchFamily="2" charset="-122"/>
                  </a:rPr>
                  <a:t>3O</a:t>
                </a:r>
                <a:r>
                  <a:rPr lang="en-US" altLang="zh-CN" sz="2400" b="1" baseline="-25000">
                    <a:solidFill>
                      <a:srgbClr val="000000"/>
                    </a:solidFill>
                    <a:effectLst/>
                    <a:latin typeface="Times New Roman" panose="02020603050405020304" pitchFamily="18" charset="0"/>
                    <a:ea typeface="宋体" panose="02010600030101010101" pitchFamily="2" charset="-122"/>
                  </a:rPr>
                  <a:t>2</a:t>
                </a:r>
                <a:r>
                  <a:rPr lang="en-US" altLang="zh-CN" sz="2400" b="1">
                    <a:solidFill>
                      <a:srgbClr val="000000"/>
                    </a:solidFill>
                    <a:effectLst/>
                    <a:latin typeface="宋体" panose="02010600030101010101" pitchFamily="2" charset="-122"/>
                    <a:cs typeface="Times New Roman" panose="02020603050405020304" pitchFamily="18" charset="0"/>
                  </a:rPr>
                  <a:t>(</a:t>
                </a:r>
                <a:r>
                  <a:rPr lang="en-US" altLang="zh-CN" sz="2400" b="1">
                    <a:solidFill>
                      <a:srgbClr val="000000"/>
                    </a:solidFill>
                    <a:effectLst/>
                    <a:latin typeface="Times New Roman" panose="02020603050405020304" pitchFamily="18" charset="0"/>
                    <a:ea typeface="宋体" panose="02010600030101010101" pitchFamily="2" charset="-122"/>
                  </a:rPr>
                  <a:t>g</a:t>
                </a:r>
                <a:r>
                  <a:rPr lang="en-US" altLang="zh-CN" sz="2400" b="1">
                    <a:solidFill>
                      <a:srgbClr val="000000"/>
                    </a:solidFill>
                    <a:effectLst/>
                    <a:latin typeface="宋体" panose="02010600030101010101" pitchFamily="2" charset="-122"/>
                    <a:cs typeface="Times New Roman" panose="02020603050405020304" pitchFamily="18" charset="0"/>
                  </a:rPr>
                  <a:t>)</a:t>
                </a:r>
                <a14:m>
                  <m:oMath xmlns:m="http://schemas.openxmlformats.org/officeDocument/2006/math">
                    <m:f>
                      <m:fPr>
                        <m:ctrlPr>
                          <a:rPr lang="zh-CN" altLang="zh-CN" sz="2400" b="1" i="1" smtClean="0">
                            <a:solidFill>
                              <a:schemeClr val="tx1"/>
                            </a:solidFill>
                            <a:effectLst/>
                            <a:latin typeface="Cambria Math" panose="02040503050406030204" pitchFamily="18" charset="0"/>
                            <a:ea typeface="Cambria Math" panose="02040503050406030204" pitchFamily="18" charset="0"/>
                          </a:rPr>
                        </m:ctrlPr>
                      </m:fPr>
                      <m:num>
                        <m:bar>
                          <m:barPr>
                            <m:ctrlPr>
                              <a:rPr lang="zh-CN" altLang="zh-CN" sz="2400" b="1" i="1">
                                <a:solidFill>
                                  <a:schemeClr val="tx1"/>
                                </a:solidFill>
                                <a:effectLst/>
                                <a:latin typeface="Cambria Math" panose="02040503050406030204" pitchFamily="18" charset="0"/>
                                <a:ea typeface="Cambria Math" panose="02040503050406030204" pitchFamily="18" charset="0"/>
                              </a:rPr>
                            </m:ctrlPr>
                          </m:barPr>
                          <m:e>
                            <m:r>
                              <a:rPr lang="en-US" altLang="zh-CN" sz="2400" b="1">
                                <a:solidFill>
                                  <a:schemeClr val="tx1"/>
                                </a:solidFill>
                                <a:effectLst/>
                                <a:latin typeface="Cambria Math" panose="02040503050406030204" pitchFamily="18" charset="0"/>
                                <a:ea typeface="宋体" panose="02010600030101010101" pitchFamily="2" charset="-122"/>
                                <a:cs typeface="Times New Roman" panose="02020603050405020304" pitchFamily="18" charset="0"/>
                              </a:rPr>
                              <m:t>            </m:t>
                            </m:r>
                          </m:e>
                        </m:bar>
                      </m:num>
                      <m:den>
                        <m:r>
                          <a:rPr lang="en-US" altLang="zh-CN" sz="2400" b="1" i="1" smtClean="0">
                            <a:solidFill>
                              <a:schemeClr val="tx1"/>
                            </a:solidFill>
                            <a:effectLst/>
                            <a:latin typeface="Cambria Math" panose="02040503050406030204" pitchFamily="18" charset="0"/>
                            <a:ea typeface="宋体" panose="02010600030101010101" pitchFamily="2" charset="-122"/>
                            <a:cs typeface="Times New Roman" panose="02020603050405020304" pitchFamily="18" charset="0"/>
                          </a:rPr>
                          <m:t> </m:t>
                        </m:r>
                      </m:den>
                    </m:f>
                  </m:oMath>
                </a14:m>
                <a:r>
                  <a:rPr lang="en-US" altLang="zh-CN" sz="2400" b="1">
                    <a:solidFill>
                      <a:srgbClr val="000000"/>
                    </a:solidFill>
                    <a:effectLst/>
                    <a:latin typeface="Times New Roman" panose="02020603050405020304" pitchFamily="18" charset="0"/>
                    <a:ea typeface="宋体" panose="02010600030101010101" pitchFamily="2" charset="-122"/>
                  </a:rPr>
                  <a:t>2CO</a:t>
                </a:r>
                <a:r>
                  <a:rPr lang="en-US" altLang="zh-CN" sz="2400" b="1" baseline="-25000">
                    <a:solidFill>
                      <a:srgbClr val="000000"/>
                    </a:solidFill>
                    <a:effectLst/>
                    <a:latin typeface="Times New Roman" panose="02020603050405020304" pitchFamily="18" charset="0"/>
                    <a:ea typeface="宋体" panose="02010600030101010101" pitchFamily="2" charset="-122"/>
                  </a:rPr>
                  <a:t>2</a:t>
                </a:r>
                <a:r>
                  <a:rPr lang="en-US" altLang="zh-CN" sz="2400" b="1">
                    <a:solidFill>
                      <a:srgbClr val="000000"/>
                    </a:solidFill>
                    <a:effectLst/>
                    <a:latin typeface="宋体" panose="02010600030101010101" pitchFamily="2" charset="-122"/>
                    <a:cs typeface="Times New Roman" panose="02020603050405020304" pitchFamily="18" charset="0"/>
                  </a:rPr>
                  <a:t>(</a:t>
                </a:r>
                <a:r>
                  <a:rPr lang="en-US" altLang="zh-CN" sz="2400" b="1">
                    <a:solidFill>
                      <a:srgbClr val="000000"/>
                    </a:solidFill>
                    <a:effectLst/>
                    <a:latin typeface="Times New Roman" panose="02020603050405020304" pitchFamily="18" charset="0"/>
                    <a:ea typeface="宋体" panose="02010600030101010101" pitchFamily="2" charset="-122"/>
                  </a:rPr>
                  <a:t>g</a:t>
                </a:r>
                <a:r>
                  <a:rPr lang="en-US" altLang="zh-CN" sz="2400" b="1">
                    <a:solidFill>
                      <a:srgbClr val="000000"/>
                    </a:solidFill>
                    <a:effectLst/>
                    <a:latin typeface="宋体" panose="02010600030101010101" pitchFamily="2" charset="-122"/>
                    <a:cs typeface="Times New Roman" panose="02020603050405020304" pitchFamily="18" charset="0"/>
                  </a:rPr>
                  <a:t>)</a:t>
                </a:r>
                <a:r>
                  <a:rPr lang="zh-CN" altLang="zh-CN" sz="2400" b="1">
                    <a:solidFill>
                      <a:srgbClr val="000000"/>
                    </a:solidFill>
                    <a:effectLst/>
                    <a:ea typeface="宋体" panose="02010600030101010101" pitchFamily="2" charset="-122"/>
                    <a:cs typeface="Times New Roman" panose="02020603050405020304" pitchFamily="18" charset="0"/>
                  </a:rPr>
                  <a:t>＋</a:t>
                </a:r>
                <a:r>
                  <a:rPr lang="en-US" altLang="zh-CN" sz="2400" b="1">
                    <a:solidFill>
                      <a:srgbClr val="000000"/>
                    </a:solidFill>
                    <a:effectLst/>
                    <a:latin typeface="Times New Roman" panose="02020603050405020304" pitchFamily="18" charset="0"/>
                    <a:ea typeface="宋体" panose="02010600030101010101" pitchFamily="2" charset="-122"/>
                  </a:rPr>
                  <a:t>3H</a:t>
                </a:r>
                <a:r>
                  <a:rPr lang="en-US" altLang="zh-CN" sz="2400" b="1" baseline="-25000">
                    <a:solidFill>
                      <a:srgbClr val="000000"/>
                    </a:solidFill>
                    <a:effectLst/>
                    <a:latin typeface="Times New Roman" panose="02020603050405020304" pitchFamily="18" charset="0"/>
                    <a:ea typeface="宋体" panose="02010600030101010101" pitchFamily="2" charset="-122"/>
                  </a:rPr>
                  <a:t>2</a:t>
                </a:r>
                <a:r>
                  <a:rPr lang="en-US" altLang="zh-CN" sz="2400" b="1">
                    <a:solidFill>
                      <a:srgbClr val="000000"/>
                    </a:solidFill>
                    <a:effectLst/>
                    <a:latin typeface="Times New Roman" panose="02020603050405020304" pitchFamily="18" charset="0"/>
                    <a:ea typeface="宋体" panose="02010600030101010101" pitchFamily="2" charset="-122"/>
                  </a:rPr>
                  <a:t>O</a:t>
                </a:r>
                <a:r>
                  <a:rPr lang="en-US" altLang="zh-CN" sz="2400" b="1">
                    <a:solidFill>
                      <a:srgbClr val="000000"/>
                    </a:solidFill>
                    <a:effectLst/>
                    <a:latin typeface="宋体" panose="02010600030101010101" pitchFamily="2" charset="-122"/>
                    <a:cs typeface="Times New Roman" panose="02020603050405020304" pitchFamily="18" charset="0"/>
                  </a:rPr>
                  <a:t>(</a:t>
                </a:r>
                <a:r>
                  <a:rPr lang="en-US" altLang="zh-CN" sz="2400" b="1">
                    <a:solidFill>
                      <a:srgbClr val="000000"/>
                    </a:solidFill>
                    <a:effectLst/>
                    <a:latin typeface="Times New Roman" panose="02020603050405020304" pitchFamily="18" charset="0"/>
                    <a:ea typeface="宋体" panose="02010600030101010101" pitchFamily="2" charset="-122"/>
                  </a:rPr>
                  <a:t>l</a:t>
                </a:r>
                <a:r>
                  <a:rPr lang="en-US" altLang="zh-CN" sz="2400" b="1">
                    <a:solidFill>
                      <a:srgbClr val="000000"/>
                    </a:solidFill>
                    <a:effectLst/>
                    <a:latin typeface="宋体" panose="02010600030101010101" pitchFamily="2" charset="-122"/>
                    <a:cs typeface="Times New Roman" panose="02020603050405020304" pitchFamily="18" charset="0"/>
                  </a:rPr>
                  <a:t>)</a:t>
                </a:r>
                <a:r>
                  <a:rPr lang="zh-CN" alt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b="1">
                    <a:solidFill>
                      <a:srgbClr val="000000"/>
                    </a:solidFill>
                    <a:effectLst/>
                    <a:latin typeface="Times New Roman" panose="02020603050405020304" pitchFamily="18" charset="0"/>
                    <a:ea typeface="宋体" panose="02010600030101010101" pitchFamily="2" charset="-122"/>
                  </a:rPr>
                  <a:t>Δ</a:t>
                </a:r>
                <a:r>
                  <a:rPr lang="en-US" altLang="zh-CN" sz="2400" b="1" i="1">
                    <a:solidFill>
                      <a:srgbClr val="000000"/>
                    </a:solidFill>
                    <a:effectLst/>
                    <a:latin typeface="Times New Roman" panose="02020603050405020304" pitchFamily="18" charset="0"/>
                    <a:ea typeface="宋体" panose="02010600030101010101" pitchFamily="2" charset="-122"/>
                  </a:rPr>
                  <a:t>H</a:t>
                </a:r>
                <a:r>
                  <a:rPr lang="zh-CN" altLang="zh-CN" sz="2400" b="1">
                    <a:solidFill>
                      <a:srgbClr val="000000"/>
                    </a:solidFill>
                    <a:effectLst/>
                    <a:ea typeface="宋体" panose="02010600030101010101" pitchFamily="2" charset="-122"/>
                    <a:cs typeface="Times New Roman" panose="02020603050405020304" pitchFamily="18" charset="0"/>
                  </a:rPr>
                  <a:t>＝－</a:t>
                </a:r>
                <a:r>
                  <a:rPr lang="en-US" altLang="zh-CN" sz="2400" b="1">
                    <a:solidFill>
                      <a:srgbClr val="000000"/>
                    </a:solidFill>
                    <a:effectLst/>
                    <a:latin typeface="Times New Roman" panose="02020603050405020304" pitchFamily="18" charset="0"/>
                    <a:ea typeface="宋体" panose="02010600030101010101" pitchFamily="2" charset="-122"/>
                  </a:rPr>
                  <a:t>1</a:t>
                </a:r>
                <a:r>
                  <a:rPr lang="en-US" altLang="zh-CN" sz="2400" b="1">
                    <a:solidFill>
                      <a:srgbClr val="000000"/>
                    </a:solidFill>
                    <a:effectLst/>
                    <a:latin typeface="Times New Roman" panose="02020603050405020304" pitchFamily="18" charset="0"/>
                    <a:ea typeface="楷体" panose="02010609060101010101" pitchFamily="49" charset="-122"/>
                  </a:rPr>
                  <a:t> </a:t>
                </a:r>
                <a:r>
                  <a:rPr lang="en-US" altLang="zh-CN" sz="2400" b="1">
                    <a:solidFill>
                      <a:srgbClr val="000000"/>
                    </a:solidFill>
                    <a:effectLst/>
                    <a:latin typeface="Times New Roman" panose="02020603050405020304" pitchFamily="18" charset="0"/>
                    <a:ea typeface="宋体" panose="02010600030101010101" pitchFamily="2" charset="-122"/>
                  </a:rPr>
                  <a:t>366.89</a:t>
                </a:r>
                <a:r>
                  <a:rPr lang="en-US" altLang="zh-CN" sz="2400" b="1">
                    <a:solidFill>
                      <a:srgbClr val="000000"/>
                    </a:solidFill>
                    <a:effectLst/>
                    <a:latin typeface="Times New Roman" panose="02020603050405020304" pitchFamily="18" charset="0"/>
                    <a:ea typeface="楷体" panose="02010609060101010101" pitchFamily="49" charset="-122"/>
                  </a:rPr>
                  <a:t> </a:t>
                </a:r>
                <a:r>
                  <a:rPr lang="en-US" altLang="zh-CN" sz="2400" b="1">
                    <a:solidFill>
                      <a:srgbClr val="000000"/>
                    </a:solidFill>
                    <a:effectLst/>
                    <a:latin typeface="Times New Roman" panose="02020603050405020304" pitchFamily="18" charset="0"/>
                    <a:ea typeface="宋体" panose="02010600030101010101" pitchFamily="2" charset="-122"/>
                  </a:rPr>
                  <a:t>kJ</a:t>
                </a:r>
                <a:r>
                  <a:rPr lang="en-US" altLang="zh-CN" sz="2400" b="1">
                    <a:solidFill>
                      <a:srgbClr val="000000"/>
                    </a:solidFill>
                    <a:effectLst/>
                    <a:latin typeface="Times New Roman" panose="02020603050405020304" pitchFamily="18" charset="0"/>
                    <a:ea typeface="Times New Roman" panose="02020603050405020304" pitchFamily="18" charset="0"/>
                  </a:rPr>
                  <a:t>·</a:t>
                </a:r>
                <a:r>
                  <a:rPr lang="en-US" altLang="zh-CN" sz="2400" b="1">
                    <a:solidFill>
                      <a:srgbClr val="000000"/>
                    </a:solidFill>
                    <a:effectLst/>
                    <a:latin typeface="Times New Roman" panose="02020603050405020304" pitchFamily="18" charset="0"/>
                    <a:ea typeface="宋体" panose="02010600030101010101" pitchFamily="2" charset="-122"/>
                  </a:rPr>
                  <a:t>mol</a:t>
                </a:r>
                <a:r>
                  <a:rPr lang="zh-CN" altLang="zh-CN" sz="2400" b="1" baseline="30000">
                    <a:solidFill>
                      <a:srgbClr val="000000"/>
                    </a:solidFill>
                    <a:effectLst/>
                    <a:ea typeface="宋体" panose="02010600030101010101" pitchFamily="2" charset="-122"/>
                    <a:cs typeface="Times New Roman" panose="02020603050405020304" pitchFamily="18" charset="0"/>
                  </a:rPr>
                  <a:t>－</a:t>
                </a:r>
                <a:r>
                  <a:rPr lang="en-US" altLang="zh-CN" sz="2400" b="1" baseline="30000">
                    <a:solidFill>
                      <a:srgbClr val="000000"/>
                    </a:solidFill>
                    <a:effectLst/>
                    <a:latin typeface="Times New Roman" panose="02020603050405020304" pitchFamily="18" charset="0"/>
                    <a:ea typeface="宋体" panose="02010600030101010101" pitchFamily="2" charset="-122"/>
                  </a:rPr>
                  <a:t>1</a:t>
                </a:r>
                <a:r>
                  <a:rPr lang="zh-CN" alt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altLang="en-US"/>
              </a:p>
            </p:txBody>
          </p:sp>
        </mc:Choice>
        <mc:Fallback xmlns="">
          <p:sp>
            <p:nvSpPr>
              <p:cNvPr id="8" name="文本框 7">
                <a:extLst>
                  <a:ext uri="{FF2B5EF4-FFF2-40B4-BE49-F238E27FC236}">
                    <a16:creationId xmlns:a16="http://schemas.microsoft.com/office/drawing/2014/main" id="{6F399671-2F0C-E81E-3A95-4ACC3DAA4645}"/>
                  </a:ext>
                </a:extLst>
              </p:cNvPr>
              <p:cNvSpPr txBox="1">
                <a:spLocks noRot="1" noChangeAspect="1" noMove="1" noResize="1" noEditPoints="1" noAdjustHandles="1" noChangeArrowheads="1" noChangeShapeType="1" noTextEdit="1"/>
              </p:cNvSpPr>
              <p:nvPr/>
            </p:nvSpPr>
            <p:spPr>
              <a:xfrm>
                <a:off x="1315783" y="1817641"/>
                <a:ext cx="10009112" cy="707501"/>
              </a:xfrm>
              <a:prstGeom prst="rect">
                <a:avLst/>
              </a:prstGeom>
              <a:blipFill>
                <a:blip r:embed="rId3"/>
                <a:stretch>
                  <a:fillRect l="-974" b="-8621"/>
                </a:stretch>
              </a:blipFill>
            </p:spPr>
            <p:txBody>
              <a:bodyPr/>
              <a:lstStyle/>
              <a:p>
                <a:r>
                  <a:rPr lang="zh-CN" altLang="en-US">
                    <a:noFill/>
                  </a:rPr>
                  <a:t> </a:t>
                </a:r>
              </a:p>
            </p:txBody>
          </p:sp>
        </mc:Fallback>
      </mc:AlternateContent>
      <p:pic>
        <p:nvPicPr>
          <p:cNvPr id="9" name="图片 8">
            <a:extLst>
              <a:ext uri="{FF2B5EF4-FFF2-40B4-BE49-F238E27FC236}">
                <a16:creationId xmlns:a16="http://schemas.microsoft.com/office/drawing/2014/main" id="{87144045-CEE3-613A-1B59-9AC30BD7FA94}"/>
              </a:ext>
            </a:extLst>
          </p:cNvPr>
          <p:cNvPicPr>
            <a:picLocks noChangeAspect="1"/>
          </p:cNvPicPr>
          <p:nvPr/>
        </p:nvPicPr>
        <p:blipFill>
          <a:blip r:embed="rId4"/>
          <a:stretch>
            <a:fillRect/>
          </a:stretch>
        </p:blipFill>
        <p:spPr>
          <a:xfrm>
            <a:off x="316051" y="2660868"/>
            <a:ext cx="999732" cy="409339"/>
          </a:xfrm>
          <a:prstGeom prst="rect">
            <a:avLst/>
          </a:prstGeom>
        </p:spPr>
      </p:pic>
      <p:pic>
        <p:nvPicPr>
          <p:cNvPr id="10" name="图片 9">
            <a:extLst>
              <a:ext uri="{FF2B5EF4-FFF2-40B4-BE49-F238E27FC236}">
                <a16:creationId xmlns:a16="http://schemas.microsoft.com/office/drawing/2014/main" id="{C0282387-916E-6621-044A-67AB1B41042C}"/>
              </a:ext>
            </a:extLst>
          </p:cNvPr>
          <p:cNvPicPr>
            <a:picLocks noChangeAspect="1"/>
          </p:cNvPicPr>
          <p:nvPr/>
        </p:nvPicPr>
        <p:blipFill>
          <a:blip r:embed="rId5"/>
          <a:stretch>
            <a:fillRect/>
          </a:stretch>
        </p:blipFill>
        <p:spPr>
          <a:xfrm>
            <a:off x="355905" y="2051883"/>
            <a:ext cx="1046020" cy="423292"/>
          </a:xfrm>
          <a:prstGeom prst="rect">
            <a:avLst/>
          </a:prstGeom>
        </p:spPr>
      </p:pic>
    </p:spTree>
    <p:extLst>
      <p:ext uri="{BB962C8B-B14F-4D97-AF65-F5344CB8AC3E}">
        <p14:creationId xmlns:p14="http://schemas.microsoft.com/office/powerpoint/2010/main" val="8862874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8"/>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9"/>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3" name="内容占位符 2">
                <a:extLst>
                  <a:ext uri="{FF2B5EF4-FFF2-40B4-BE49-F238E27FC236}">
                    <a16:creationId xmlns:a16="http://schemas.microsoft.com/office/drawing/2014/main" id="{5671C310-098E-0869-CB2C-EE9702BC0B7C}"/>
                  </a:ext>
                </a:extLst>
              </p:cNvPr>
              <p:cNvSpPr>
                <a:spLocks noGrp="1"/>
              </p:cNvSpPr>
              <p:nvPr>
                <p:ph idx="1"/>
              </p:nvPr>
            </p:nvSpPr>
            <p:spPr>
              <a:xfrm>
                <a:off x="360854" y="746120"/>
                <a:ext cx="11485848" cy="3463320"/>
              </a:xfrm>
            </p:spPr>
            <p:txBody>
              <a:bodyPr/>
              <a:lstStyle/>
              <a:p>
                <a:pPr hangingPunct="0"/>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乙基叔丁基醚</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以</a:t>
                </a:r>
                <a:r>
                  <a:rPr lang="en-US" altLang="zh-CN"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ETBE</a:t>
                </a:r>
                <a:r>
                  <a:rPr lang="zh-CN" altLang="zh-CN" b="1"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表示</a:t>
                </a:r>
                <a:r>
                  <a:rPr lang="en-US" altLang="zh-CN" b="1" spc="-1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是一种性能优良</a:t>
                </a:r>
                <a:r>
                  <a:rPr lang="zh-CN" altLang="zh-CN"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的高辛</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烷值</a:t>
                </a:r>
                <a:endPar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r>
                  <a:rPr lang="zh-CN" altLang="zh-CN"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汽油</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调和</a:t>
                </a:r>
                <a:r>
                  <a:rPr lang="zh-CN" altLang="zh-CN"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剂</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。用乙醇与异丁烯</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以</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表示</a:t>
                </a:r>
                <a:r>
                  <a:rPr lang="en-US" altLang="zh-CN" b="1" spc="-1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在催化剂</a:t>
                </a:r>
                <a:r>
                  <a:rPr lang="en-US" altLang="zh-CN" b="1" spc="-1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HZSM</a:t>
                </a:r>
                <a:r>
                  <a:rPr lang="en-US" altLang="zh-CN" b="1" spc="-100"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pc="-1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endParaRPr lang="en-US" altLang="zh-CN"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催化下合成</a:t>
                </a:r>
                <a:r>
                  <a:rPr lang="en-US" altLang="zh-CN"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ETBE</a:t>
                </a:r>
                <a:r>
                  <a:rPr lang="zh-CN" altLang="zh-CN"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，反应的热化学方程式为</a:t>
                </a:r>
                <a:r>
                  <a:rPr lang="en-US" altLang="zh-CN"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spc="100"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spc="100"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OH</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IB</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bar>
                      </m:num>
                      <m:den>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den>
                    </m:f>
                  </m:oMath>
                </a14:m>
                <a:r>
                  <a:rPr lang="en-US" altLang="zh-CN"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ETBE</a:t>
                </a:r>
                <a:r>
                  <a:rPr lang="en-US" altLang="zh-CN" b="1" spc="-1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en-US" altLang="zh-CN" b="1" spc="-1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。反应物被催化剂</a:t>
                </a:r>
                <a:r>
                  <a:rPr lang="en-US" altLang="zh-CN"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HZSM</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吸附的</a:t>
                </a:r>
                <a:endPar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顺序与反应过程的关系如图所示，该反应的</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kJ</a:t>
                </a:r>
                <a:r>
                  <a:rPr lang="en-US" altLang="zh-CN" b="1" dirty="0" err="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mol</a:t>
                </a:r>
                <a:r>
                  <a:rPr lang="zh-CN"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表示先吸附乙醇，</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表示先吸附异丁烯，</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表示乙醇和异丁烯同时吸附。</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3" name="内容占位符 2">
                <a:extLst>
                  <a:ext uri="{FF2B5EF4-FFF2-40B4-BE49-F238E27FC236}">
                    <a16:creationId xmlns:a16="http://schemas.microsoft.com/office/drawing/2014/main" id="{5671C310-098E-0869-CB2C-EE9702BC0B7C}"/>
                  </a:ext>
                </a:extLst>
              </p:cNvPr>
              <p:cNvSpPr>
                <a:spLocks noGrp="1" noRot="1" noChangeAspect="1" noMove="1" noResize="1" noEditPoints="1" noAdjustHandles="1" noChangeArrowheads="1" noChangeShapeType="1" noTextEdit="1"/>
              </p:cNvSpPr>
              <p:nvPr>
                <p:ph idx="1"/>
              </p:nvPr>
            </p:nvSpPr>
            <p:spPr>
              <a:xfrm>
                <a:off x="360854" y="746120"/>
                <a:ext cx="11485848" cy="3463320"/>
              </a:xfrm>
              <a:blipFill>
                <a:blip r:embed="rId2"/>
                <a:stretch>
                  <a:fillRect l="-796" b="-3163"/>
                </a:stretch>
              </a:blipFill>
            </p:spPr>
            <p:txBody>
              <a:bodyPr/>
              <a:lstStyle/>
              <a:p>
                <a:r>
                  <a:rPr lang="zh-CN" altLang="en-US">
                    <a:noFill/>
                  </a:rPr>
                  <a:t> </a:t>
                </a:r>
              </a:p>
            </p:txBody>
          </p:sp>
        </mc:Fallback>
      </mc:AlternateContent>
      <p:pic>
        <p:nvPicPr>
          <p:cNvPr id="4" name="cx459.jpg" descr="id:2147493098;FounderCES">
            <a:extLst>
              <a:ext uri="{FF2B5EF4-FFF2-40B4-BE49-F238E27FC236}">
                <a16:creationId xmlns:a16="http://schemas.microsoft.com/office/drawing/2014/main" id="{B014D7F3-1358-001C-C39E-D89327698DB9}"/>
              </a:ext>
            </a:extLst>
          </p:cNvPr>
          <p:cNvPicPr>
            <a:picLocks noChangeAspect="1"/>
          </p:cNvPicPr>
          <p:nvPr/>
        </p:nvPicPr>
        <p:blipFill>
          <a:blip r:embed="rId3"/>
          <a:stretch>
            <a:fillRect/>
          </a:stretch>
        </p:blipFill>
        <p:spPr>
          <a:xfrm>
            <a:off x="8471470" y="778222"/>
            <a:ext cx="3168352" cy="2451584"/>
          </a:xfrm>
          <a:prstGeom prst="rect">
            <a:avLst/>
          </a:prstGeom>
        </p:spPr>
      </p:pic>
      <p:sp>
        <p:nvSpPr>
          <p:cNvPr id="6" name="文本框 5">
            <a:extLst>
              <a:ext uri="{FF2B5EF4-FFF2-40B4-BE49-F238E27FC236}">
                <a16:creationId xmlns:a16="http://schemas.microsoft.com/office/drawing/2014/main" id="{A34D4B5C-8B03-4BF9-481D-2E58CCBA07AE}"/>
              </a:ext>
            </a:extLst>
          </p:cNvPr>
          <p:cNvSpPr txBox="1"/>
          <p:nvPr/>
        </p:nvSpPr>
        <p:spPr>
          <a:xfrm>
            <a:off x="9684171" y="3098244"/>
            <a:ext cx="742950" cy="576248"/>
          </a:xfrm>
          <a:prstGeom prst="rect">
            <a:avLst/>
          </a:prstGeom>
          <a:noFill/>
        </p:spPr>
        <p:txBody>
          <a:bodyPr wrap="square">
            <a:spAutoFit/>
          </a:bodyPr>
          <a:lstStyle/>
          <a:p>
            <a:pPr algn="ctr" hangingPunct="0">
              <a:lnSpc>
                <a:spcPct val="150000"/>
              </a:lnSpc>
            </a:pPr>
            <a:r>
              <a:rPr lang="zh-CN" alt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图</a:t>
            </a:r>
            <a:r>
              <a:rPr lang="en-US" alt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8" name="文本框 7">
            <a:extLst>
              <a:ext uri="{FF2B5EF4-FFF2-40B4-BE49-F238E27FC236}">
                <a16:creationId xmlns:a16="http://schemas.microsoft.com/office/drawing/2014/main" id="{541C8A9D-321C-496C-37F2-AF5ABD6F0A49}"/>
              </a:ext>
            </a:extLst>
          </p:cNvPr>
          <p:cNvSpPr txBox="1"/>
          <p:nvPr/>
        </p:nvSpPr>
        <p:spPr>
          <a:xfrm>
            <a:off x="1342678" y="4140403"/>
            <a:ext cx="670943" cy="576248"/>
          </a:xfrm>
          <a:prstGeom prst="rect">
            <a:avLst/>
          </a:prstGeom>
          <a:noFill/>
        </p:spPr>
        <p:txBody>
          <a:bodyPr wrap="square">
            <a:spAutoFit/>
          </a:bodyPr>
          <a:lstStyle/>
          <a:p>
            <a:pPr>
              <a:lnSpc>
                <a:spcPct val="150000"/>
              </a:lnSpc>
            </a:pPr>
            <a:r>
              <a:rPr lang="zh-CN" altLang="zh-CN" sz="2400" b="1">
                <a:solidFill>
                  <a:srgbClr val="000000"/>
                </a:solidFill>
                <a:effectLst/>
                <a:ea typeface="宋体" panose="02010600030101010101" pitchFamily="2" charset="-122"/>
                <a:cs typeface="Times New Roman" panose="02020603050405020304" pitchFamily="18" charset="0"/>
              </a:rPr>
              <a:t>－</a:t>
            </a:r>
            <a:r>
              <a:rPr lang="en-US" altLang="zh-CN" sz="2400" b="1">
                <a:solidFill>
                  <a:srgbClr val="000000"/>
                </a:solidFill>
                <a:effectLst/>
                <a:latin typeface="Times New Roman" panose="02020603050405020304" pitchFamily="18" charset="0"/>
                <a:ea typeface="宋体" panose="02010600030101010101" pitchFamily="2" charset="-122"/>
              </a:rPr>
              <a:t>4</a:t>
            </a:r>
            <a:endParaRPr lang="zh-CN" altLang="en-US"/>
          </a:p>
        </p:txBody>
      </p:sp>
      <p:pic>
        <p:nvPicPr>
          <p:cNvPr id="9" name="图片 8">
            <a:extLst>
              <a:ext uri="{FF2B5EF4-FFF2-40B4-BE49-F238E27FC236}">
                <a16:creationId xmlns:a16="http://schemas.microsoft.com/office/drawing/2014/main" id="{FD5BB29C-AE8A-EB64-F45A-5E0384DB4F44}"/>
              </a:ext>
            </a:extLst>
          </p:cNvPr>
          <p:cNvPicPr>
            <a:picLocks noChangeAspect="1"/>
          </p:cNvPicPr>
          <p:nvPr/>
        </p:nvPicPr>
        <p:blipFill>
          <a:blip r:embed="rId4"/>
          <a:stretch>
            <a:fillRect/>
          </a:stretch>
        </p:blipFill>
        <p:spPr>
          <a:xfrm>
            <a:off x="316051" y="4775612"/>
            <a:ext cx="999732" cy="409339"/>
          </a:xfrm>
          <a:prstGeom prst="rect">
            <a:avLst/>
          </a:prstGeom>
        </p:spPr>
      </p:pic>
      <p:pic>
        <p:nvPicPr>
          <p:cNvPr id="10" name="图片 9">
            <a:extLst>
              <a:ext uri="{FF2B5EF4-FFF2-40B4-BE49-F238E27FC236}">
                <a16:creationId xmlns:a16="http://schemas.microsoft.com/office/drawing/2014/main" id="{95C9C2E9-0E13-486A-5EF7-A8EC485BB058}"/>
              </a:ext>
            </a:extLst>
          </p:cNvPr>
          <p:cNvPicPr>
            <a:picLocks noChangeAspect="1"/>
          </p:cNvPicPr>
          <p:nvPr/>
        </p:nvPicPr>
        <p:blipFill>
          <a:blip r:embed="rId5"/>
          <a:stretch>
            <a:fillRect/>
          </a:stretch>
        </p:blipFill>
        <p:spPr>
          <a:xfrm>
            <a:off x="355905" y="4274207"/>
            <a:ext cx="1046020" cy="423292"/>
          </a:xfrm>
          <a:prstGeom prst="rect">
            <a:avLst/>
          </a:prstGeom>
        </p:spPr>
      </p:pic>
      <p:sp>
        <p:nvSpPr>
          <p:cNvPr id="11" name="内容占位符 1">
            <a:extLst>
              <a:ext uri="{FF2B5EF4-FFF2-40B4-BE49-F238E27FC236}">
                <a16:creationId xmlns:a16="http://schemas.microsoft.com/office/drawing/2014/main" id="{665D07BF-A342-3178-00C8-6A50C9B220AD}"/>
              </a:ext>
            </a:extLst>
          </p:cNvPr>
          <p:cNvSpPr txBox="1">
            <a:spLocks/>
          </p:cNvSpPr>
          <p:nvPr/>
        </p:nvSpPr>
        <p:spPr bwMode="auto">
          <a:xfrm>
            <a:off x="360854" y="4661800"/>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根据题图可知</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反应物总能量高于生成物总能量</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反应为放热反应</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该反应的</a:t>
            </a:r>
            <a:r>
              <a:rPr lang="en-US" altLang="zh-CN" b="1" u="wavy" dirty="0">
                <a:solidFill>
                  <a:srgbClr val="00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u="wavy" dirty="0">
                <a:solidFill>
                  <a:srgbClr val="00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H</a:t>
            </a:r>
            <a:r>
              <a:rPr lang="zh-CN" altLang="zh-CN" b="1" u="wavy" dirty="0">
                <a:solidFill>
                  <a:srgbClr val="00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u="wavy" dirty="0">
                <a:solidFill>
                  <a:srgbClr val="00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u="wavy" dirty="0">
                <a:solidFill>
                  <a:srgbClr val="000000"/>
                </a:solidFill>
                <a:uFill>
                  <a:solidFill>
                    <a:srgbClr val="00B0F0"/>
                  </a:solidFill>
                </a:u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u="wavy" dirty="0" err="1">
                <a:solidFill>
                  <a:srgbClr val="00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kJ</a:t>
            </a:r>
            <a:r>
              <a:rPr lang="en-US" altLang="zh-CN" b="1" u="wavy" dirty="0" err="1">
                <a:solidFill>
                  <a:srgbClr val="000000"/>
                </a:solidFill>
                <a:uFill>
                  <a:solidFill>
                    <a:srgbClr val="00B0F0"/>
                  </a:solidFill>
                </a:u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u="wavy" dirty="0" err="1">
                <a:solidFill>
                  <a:srgbClr val="00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mol</a:t>
            </a:r>
            <a:r>
              <a:rPr lang="zh-CN" altLang="zh-CN" b="1" u="wavy" baseline="30000" dirty="0">
                <a:solidFill>
                  <a:srgbClr val="00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a:t>
            </a:r>
            <a:r>
              <a:rPr lang="en-US" altLang="zh-CN" b="1" u="wavy" baseline="30000" dirty="0">
                <a:solidFill>
                  <a:srgbClr val="00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u="wavy" dirty="0">
                <a:solidFill>
                  <a:srgbClr val="00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a:t>
            </a:r>
            <a:r>
              <a:rPr lang="en-US" altLang="zh-CN" b="1" u="wavy" dirty="0">
                <a:solidFill>
                  <a:srgbClr val="00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5</a:t>
            </a:r>
            <a:r>
              <a:rPr lang="en-US" altLang="zh-CN" b="1" i="1" u="wavy" dirty="0">
                <a:solidFill>
                  <a:srgbClr val="00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u="wavy" dirty="0">
                <a:solidFill>
                  <a:srgbClr val="000000"/>
                </a:solidFill>
                <a:uFill>
                  <a:solidFill>
                    <a:srgbClr val="00B0F0"/>
                  </a:solidFill>
                </a:u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u="wavy" dirty="0" err="1">
                <a:solidFill>
                  <a:srgbClr val="00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kJ</a:t>
            </a:r>
            <a:r>
              <a:rPr lang="en-US" altLang="zh-CN" b="1" u="wavy" dirty="0" err="1">
                <a:solidFill>
                  <a:srgbClr val="000000"/>
                </a:solidFill>
                <a:uFill>
                  <a:solidFill>
                    <a:srgbClr val="00B0F0"/>
                  </a:solidFill>
                </a:u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u="wavy" dirty="0" err="1">
                <a:solidFill>
                  <a:srgbClr val="00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mol</a:t>
            </a:r>
            <a:r>
              <a:rPr lang="zh-CN" altLang="zh-CN" b="1" u="wavy" baseline="30000" dirty="0">
                <a:solidFill>
                  <a:srgbClr val="00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a:t>
            </a:r>
            <a:r>
              <a:rPr lang="en-US" altLang="zh-CN" b="1" u="wavy" baseline="30000" dirty="0">
                <a:solidFill>
                  <a:srgbClr val="00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u="wavy" dirty="0">
                <a:solidFill>
                  <a:srgbClr val="00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a:t>
            </a:r>
            <a:r>
              <a:rPr lang="en-US" altLang="zh-CN" b="1" u="wavy" dirty="0">
                <a:solidFill>
                  <a:srgbClr val="00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i="1" u="wavy" dirty="0">
                <a:solidFill>
                  <a:srgbClr val="00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u="wavy" dirty="0">
                <a:solidFill>
                  <a:srgbClr val="000000"/>
                </a:solidFill>
                <a:uFill>
                  <a:solidFill>
                    <a:srgbClr val="00B0F0"/>
                  </a:solidFill>
                </a:u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u="wavy" dirty="0" err="1">
                <a:solidFill>
                  <a:srgbClr val="00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kJ</a:t>
            </a:r>
            <a:r>
              <a:rPr lang="en-US" altLang="zh-CN" b="1" u="wavy" dirty="0" err="1">
                <a:solidFill>
                  <a:srgbClr val="000000"/>
                </a:solidFill>
                <a:uFill>
                  <a:solidFill>
                    <a:srgbClr val="00B0F0"/>
                  </a:solidFill>
                </a:u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u="wavy" dirty="0" err="1">
                <a:solidFill>
                  <a:srgbClr val="00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mol</a:t>
            </a:r>
            <a:r>
              <a:rPr lang="zh-CN" altLang="zh-CN" b="1" u="wavy" baseline="30000" dirty="0">
                <a:solidFill>
                  <a:srgbClr val="00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a:t>
            </a:r>
            <a:r>
              <a:rPr lang="en-US" altLang="zh-CN" b="1" u="wavy" baseline="30000" dirty="0">
                <a:solidFill>
                  <a:srgbClr val="00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u="wavy" dirty="0">
                <a:solidFill>
                  <a:srgbClr val="000000"/>
                </a:solidFill>
                <a:uFill>
                  <a:solidFill>
                    <a:srgbClr val="00B0F0"/>
                  </a:solidFill>
                </a:u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r>
              <a:rPr lang="en-US" altLang="zh-CN" b="1" dirty="0" smtClean="0">
                <a:solidFill>
                  <a:srgbClr val="00AEEF"/>
                </a:solidFill>
                <a:latin typeface="Times New Roman" panose="02020603050405020304" pitchFamily="18" charset="0"/>
                <a:ea typeface="宋体" panose="02010600030101010101" pitchFamily="2" charset="-122"/>
                <a:cs typeface="Times New Roman" panose="02020603050405020304" pitchFamily="18" charset="0"/>
              </a:rPr>
              <a:t>               Δ</a:t>
            </a:r>
            <a:r>
              <a:rPr lang="en-US" altLang="zh-CN" b="1" i="1" dirty="0" smtClean="0">
                <a:solidFill>
                  <a:srgbClr val="00AEEF"/>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b="1" dirty="0">
                <a:solidFill>
                  <a:srgbClr val="00AEE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AEEF"/>
                </a:solidFill>
                <a:latin typeface="Times New Roman" panose="02020603050405020304" pitchFamily="18" charset="0"/>
                <a:ea typeface="楷体" panose="02010609060101010101" pitchFamily="49" charset="-122"/>
                <a:cs typeface="Times New Roman" panose="02020603050405020304" pitchFamily="18" charset="0"/>
              </a:rPr>
              <a:t>生成物的总能量</a:t>
            </a:r>
            <a:r>
              <a:rPr lang="zh-CN" altLang="zh-CN" b="1" dirty="0">
                <a:solidFill>
                  <a:srgbClr val="00AEE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AEEF"/>
                </a:solidFill>
                <a:latin typeface="Times New Roman" panose="02020603050405020304" pitchFamily="18" charset="0"/>
                <a:ea typeface="楷体" panose="02010609060101010101" pitchFamily="49" charset="-122"/>
                <a:cs typeface="Times New Roman" panose="02020603050405020304" pitchFamily="18" charset="0"/>
              </a:rPr>
              <a:t>反应物的总能量。</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12" name="箭头右下.eps" descr="id:2147493112;FounderCES">
            <a:extLst>
              <a:ext uri="{FF2B5EF4-FFF2-40B4-BE49-F238E27FC236}">
                <a16:creationId xmlns:a16="http://schemas.microsoft.com/office/drawing/2014/main" id="{F732B7F3-B0CE-20CB-48A7-6A7BAB0D06BF}"/>
              </a:ext>
            </a:extLst>
          </p:cNvPr>
          <p:cNvPicPr>
            <a:picLocks noChangeAspect="1"/>
          </p:cNvPicPr>
          <p:nvPr/>
        </p:nvPicPr>
        <p:blipFill>
          <a:blip r:embed="rId6"/>
          <a:stretch>
            <a:fillRect/>
          </a:stretch>
        </p:blipFill>
        <p:spPr>
          <a:xfrm>
            <a:off x="982638" y="5751123"/>
            <a:ext cx="489725" cy="386526"/>
          </a:xfrm>
          <a:prstGeom prst="rect">
            <a:avLst/>
          </a:prstGeom>
        </p:spPr>
      </p:pic>
    </p:spTree>
    <p:extLst>
      <p:ext uri="{BB962C8B-B14F-4D97-AF65-F5344CB8AC3E}">
        <p14:creationId xmlns:p14="http://schemas.microsoft.com/office/powerpoint/2010/main" val="7259494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8"/>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9"/>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1"/>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1"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a:stretch>
            <a:fillRect/>
          </a:stretch>
        </p:blipFill>
        <p:spPr>
          <a:xfrm>
            <a:off x="360854" y="894514"/>
            <a:ext cx="11485848" cy="1684244"/>
          </a:xfrm>
          <a:prstGeom prst="rect">
            <a:avLst/>
          </a:prstGeom>
        </p:spPr>
      </p:pic>
      <p:sp>
        <p:nvSpPr>
          <p:cNvPr id="5" name="内容占位符 4">
            <a:extLst>
              <a:ext uri="{FF2B5EF4-FFF2-40B4-BE49-F238E27FC236}">
                <a16:creationId xmlns:a16="http://schemas.microsoft.com/office/drawing/2014/main" id="{5858F010-DE50-733E-BC4D-E4711DA444BD}"/>
              </a:ext>
            </a:extLst>
          </p:cNvPr>
          <p:cNvSpPr>
            <a:spLocks noGrp="1"/>
          </p:cNvSpPr>
          <p:nvPr>
            <p:ph idx="1"/>
          </p:nvPr>
        </p:nvSpPr>
        <p:spPr>
          <a:xfrm>
            <a:off x="360854" y="845504"/>
            <a:ext cx="11485848" cy="1684244"/>
          </a:xfrm>
        </p:spPr>
        <p:txBody>
          <a:bodyPr/>
          <a:lstStyle/>
          <a:p>
            <a:pPr hangingPunct="0"/>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正、逆反应的反应热数值相同</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符号相反。</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若某个反应的化学方程式可由另外几个反应的化学方程式相加减而得到</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则该反应的反应热也可以由这几个反应的反应热相加减而得到。</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2" name="名师点拨.EPS" descr="id:2147492483;FounderCES">
            <a:extLst>
              <a:ext uri="{FF2B5EF4-FFF2-40B4-BE49-F238E27FC236}">
                <a16:creationId xmlns:a16="http://schemas.microsoft.com/office/drawing/2014/main" id="{98ECF051-EB0A-2156-CAD3-91D6DEC4DA64}"/>
              </a:ext>
            </a:extLst>
          </p:cNvPr>
          <p:cNvPicPr>
            <a:picLocks noChangeAspect="1"/>
          </p:cNvPicPr>
          <p:nvPr/>
        </p:nvPicPr>
        <p:blipFill>
          <a:blip r:embed="rId3"/>
          <a:stretch>
            <a:fillRect/>
          </a:stretch>
        </p:blipFill>
        <p:spPr>
          <a:xfrm>
            <a:off x="478582" y="915840"/>
            <a:ext cx="1997250" cy="467071"/>
          </a:xfrm>
          <a:prstGeom prst="rect">
            <a:avLst/>
          </a:prstGeom>
        </p:spPr>
      </p:pic>
    </p:spTree>
    <p:extLst>
      <p:ext uri="{BB962C8B-B14F-4D97-AF65-F5344CB8AC3E}">
        <p14:creationId xmlns:p14="http://schemas.microsoft.com/office/powerpoint/2010/main" val="2032002060"/>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BF156B8-EAC4-7D88-1619-C0DAE5CEEA79}"/>
            </a:ext>
          </a:extLst>
        </p:cNvPr>
        <p:cNvGrpSpPr/>
        <p:nvPr/>
      </p:nvGrpSpPr>
      <p:grpSpPr>
        <a:xfrm>
          <a:off x="0" y="0"/>
          <a:ext cx="0" cy="0"/>
          <a:chOff x="0" y="0"/>
          <a:chExt cx="0" cy="0"/>
        </a:xfrm>
      </p:grpSpPr>
      <p:pic>
        <p:nvPicPr>
          <p:cNvPr id="3" name="图片 2">
            <a:extLst>
              <a:ext uri="{FF2B5EF4-FFF2-40B4-BE49-F238E27FC236}">
                <a16:creationId xmlns:a16="http://schemas.microsoft.com/office/drawing/2014/main" id="{BA0E2127-ECA0-C973-DA92-B05E528839F8}"/>
              </a:ext>
            </a:extLst>
          </p:cNvPr>
          <p:cNvPicPr>
            <a:picLocks noChangeAspect="1"/>
          </p:cNvPicPr>
          <p:nvPr/>
        </p:nvPicPr>
        <p:blipFill>
          <a:blip r:embed="rId2"/>
          <a:stretch>
            <a:fillRect/>
          </a:stretch>
        </p:blipFill>
        <p:spPr>
          <a:xfrm>
            <a:off x="360854" y="1007129"/>
            <a:ext cx="11485848" cy="1130245"/>
          </a:xfrm>
          <a:prstGeom prst="rect">
            <a:avLst/>
          </a:prstGeom>
        </p:spPr>
      </p:pic>
      <p:sp>
        <p:nvSpPr>
          <p:cNvPr id="4" name="内容占位符 3">
            <a:extLst>
              <a:ext uri="{FF2B5EF4-FFF2-40B4-BE49-F238E27FC236}">
                <a16:creationId xmlns:a16="http://schemas.microsoft.com/office/drawing/2014/main" id="{420F799D-7FC5-41C2-20FB-34496719F2B6}"/>
              </a:ext>
            </a:extLst>
          </p:cNvPr>
          <p:cNvSpPr>
            <a:spLocks noGrp="1"/>
          </p:cNvSpPr>
          <p:nvPr>
            <p:ph idx="1"/>
          </p:nvPr>
        </p:nvSpPr>
        <p:spPr>
          <a:xfrm>
            <a:off x="360854" y="935615"/>
            <a:ext cx="11485848" cy="1130246"/>
          </a:xfrm>
        </p:spPr>
        <p:txBody>
          <a:bodyPr/>
          <a:lstStyle/>
          <a:p>
            <a:pPr hangingPunct="0"/>
            <a:r>
              <a:rPr lang="en-US"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由于在指定状态下</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各种物质的焓值都是确定的</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因此无论经过哪些</a:t>
            </a:r>
            <a:r>
              <a:rPr lang="zh-CN" altLang="zh-CN" b="1" spc="-10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步骤从反应物变成生成物</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pc="-10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它们的能量差值是不会改变的</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pc="-10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即反应的焓变是一样的。</a:t>
            </a:r>
            <a:endParaRPr lang="zh-CN" altLang="zh-CN" sz="1050" spc="-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提分绝招.EPS" descr="id:2147493056;FounderCES">
            <a:extLst>
              <a:ext uri="{FF2B5EF4-FFF2-40B4-BE49-F238E27FC236}">
                <a16:creationId xmlns:a16="http://schemas.microsoft.com/office/drawing/2014/main" id="{386EBB95-56B9-4E95-7B1D-E2DEFECF0C21}"/>
              </a:ext>
            </a:extLst>
          </p:cNvPr>
          <p:cNvPicPr>
            <a:picLocks noChangeAspect="1"/>
          </p:cNvPicPr>
          <p:nvPr/>
        </p:nvPicPr>
        <p:blipFill>
          <a:blip r:embed="rId3"/>
          <a:stretch>
            <a:fillRect/>
          </a:stretch>
        </p:blipFill>
        <p:spPr>
          <a:xfrm>
            <a:off x="406574" y="1043944"/>
            <a:ext cx="1935590" cy="440550"/>
          </a:xfrm>
          <a:prstGeom prst="rect">
            <a:avLst/>
          </a:prstGeom>
        </p:spPr>
      </p:pic>
    </p:spTree>
    <p:extLst>
      <p:ext uri="{BB962C8B-B14F-4D97-AF65-F5344CB8AC3E}">
        <p14:creationId xmlns:p14="http://schemas.microsoft.com/office/powerpoint/2010/main" val="200504069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内容占位符 5">
            <a:extLst>
              <a:ext uri="{FF2B5EF4-FFF2-40B4-BE49-F238E27FC236}">
                <a16:creationId xmlns:a16="http://schemas.microsoft.com/office/drawing/2014/main" id="{4D32677E-A58A-4DAA-012B-ECFEC6351793}"/>
              </a:ext>
            </a:extLst>
          </p:cNvPr>
          <p:cNvSpPr>
            <a:spLocks noGrp="1"/>
          </p:cNvSpPr>
          <p:nvPr>
            <p:ph idx="1"/>
          </p:nvPr>
        </p:nvSpPr>
        <p:spPr>
          <a:xfrm>
            <a:off x="360854" y="746120"/>
            <a:ext cx="11485848" cy="576248"/>
          </a:xfrm>
        </p:spPr>
        <p:txBody>
          <a:bodyPr/>
          <a:lstStyle/>
          <a:p>
            <a:pPr hangingPunct="0"/>
            <a:r>
              <a:rPr lang="en-US" altLang="zh-CN" b="1">
                <a:solidFill>
                  <a:srgbClr val="00A451"/>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a:solidFill>
                  <a:srgbClr val="00A451"/>
                </a:solidFill>
                <a:latin typeface="Times New Roman" panose="02020603050405020304" pitchFamily="18" charset="0"/>
                <a:ea typeface="黑体" panose="02010609060101010101" pitchFamily="49" charset="-122"/>
                <a:cs typeface="Times New Roman" panose="02020603050405020304" pitchFamily="18" charset="0"/>
              </a:rPr>
              <a:t>反应热的计算</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406574" y="836071"/>
            <a:ext cx="1588693" cy="500939"/>
          </a:xfrm>
          <a:prstGeom prst="rect">
            <a:avLst/>
          </a:prstGeom>
        </p:spPr>
      </p:pic>
      <p:graphicFrame>
        <p:nvGraphicFramePr>
          <p:cNvPr id="7" name="表格 6"/>
          <p:cNvGraphicFramePr>
            <a:graphicFrameLocks noGrp="1"/>
          </p:cNvGraphicFramePr>
          <p:nvPr>
            <p:extLst>
              <p:ext uri="{D42A27DB-BD31-4B8C-83A1-F6EECF244321}">
                <p14:modId xmlns:p14="http://schemas.microsoft.com/office/powerpoint/2010/main" val="1526452771"/>
              </p:ext>
            </p:extLst>
          </p:nvPr>
        </p:nvGraphicFramePr>
        <p:xfrm>
          <a:off x="360854" y="1412776"/>
          <a:ext cx="11485848" cy="4896546"/>
        </p:xfrm>
        <a:graphic>
          <a:graphicData uri="http://schemas.openxmlformats.org/drawingml/2006/table">
            <a:tbl>
              <a:tblPr firstRow="1" firstCol="1" bandRow="1"/>
              <a:tblGrid>
                <a:gridCol w="2926040">
                  <a:extLst>
                    <a:ext uri="{9D8B030D-6E8A-4147-A177-3AD203B41FA5}">
                      <a16:colId xmlns:a16="http://schemas.microsoft.com/office/drawing/2014/main" val="1173615768"/>
                    </a:ext>
                  </a:extLst>
                </a:gridCol>
                <a:gridCol w="8559808">
                  <a:extLst>
                    <a:ext uri="{9D8B030D-6E8A-4147-A177-3AD203B41FA5}">
                      <a16:colId xmlns:a16="http://schemas.microsoft.com/office/drawing/2014/main" val="1133988957"/>
                    </a:ext>
                  </a:extLst>
                </a:gridCol>
              </a:tblGrid>
              <a:tr h="590682">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计算依据</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计算方法</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5003" marR="5500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extLst>
                  <a:ext uri="{0D108BD9-81ED-4DB2-BD59-A6C34878D82A}">
                    <a16:rowId xmlns:a16="http://schemas.microsoft.com/office/drawing/2014/main" val="3176665841"/>
                  </a:ext>
                </a:extLst>
              </a:tr>
              <a:tr h="1266909">
                <a:tc>
                  <a:txBody>
                    <a:bodyPr/>
                    <a:lstStyle/>
                    <a:p>
                      <a:pPr algn="just" hangingPunct="0">
                        <a:lnSpc>
                          <a:spcPct val="150000"/>
                        </a:lnSpc>
                        <a:spcAft>
                          <a:spcPts val="0"/>
                        </a:spcAf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根据反应物</a:t>
                      </a:r>
                      <a:r>
                        <a:rPr lang="zh-CN" sz="2400" b="1" dirty="0"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和生成物</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的总能量</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Δ</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E</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生成物</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E</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反应物</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5003" marR="5500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3688737141"/>
                  </a:ext>
                </a:extLst>
              </a:tr>
              <a:tr h="590682">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根据</a:t>
                      </a:r>
                      <a:r>
                        <a:rPr lang="zh-CN" sz="24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化学键的</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键能</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Δ</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反应物键能总和</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生成物键能总和</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5003" marR="5500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289436933"/>
                  </a:ext>
                </a:extLst>
              </a:tr>
              <a:tr h="590682">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根据燃烧热</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Q</a:t>
                      </a:r>
                      <a:r>
                        <a:rPr lang="zh-CN" sz="2400" b="1" baseline="-250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放</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可燃物</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Δ</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5003" marR="5500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579949527"/>
                  </a:ext>
                </a:extLst>
              </a:tr>
              <a:tr h="1266909">
                <a:tc>
                  <a:txBody>
                    <a:bodyPr/>
                    <a:lstStyle/>
                    <a:p>
                      <a:pPr algn="ctr" hangingPunct="0">
                        <a:lnSpc>
                          <a:spcPct val="150000"/>
                        </a:lnSpc>
                        <a:spcAft>
                          <a:spcPts val="0"/>
                        </a:spcAf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根据</a:t>
                      </a:r>
                      <a:r>
                        <a:rPr lang="zh-CN" sz="2400" b="1" dirty="0"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热化学方程式</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pP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①</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化学反应的反应热的数值与各物质的化学计量数成正比</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②</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若反应物、生成物对调</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Δ</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变号</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但数值不变</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5003" marR="5500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3601278548"/>
                  </a:ext>
                </a:extLst>
              </a:tr>
              <a:tr h="590682">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根据盖斯定律</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热化学方程式进行适当地</a:t>
                      </a: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加</a:t>
                      </a: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减</a:t>
                      </a: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等计算反应热</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5003" marR="5500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1717512449"/>
                  </a:ext>
                </a:extLst>
              </a:tr>
            </a:tbl>
          </a:graphicData>
        </a:graphic>
      </p:graphicFrame>
    </p:spTree>
    <p:extLst>
      <p:ext uri="{BB962C8B-B14F-4D97-AF65-F5344CB8AC3E}">
        <p14:creationId xmlns:p14="http://schemas.microsoft.com/office/powerpoint/2010/main" val="342906437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a:extLst>
              <a:ext uri="{FF2B5EF4-FFF2-40B4-BE49-F238E27FC236}">
                <a16:creationId xmlns:a16="http://schemas.microsoft.com/office/drawing/2014/main" id="{0AE26902-1E27-EFE3-E62D-CF9903AE4EDD}"/>
              </a:ext>
            </a:extLst>
          </p:cNvPr>
          <p:cNvSpPr>
            <a:spLocks noGrp="1"/>
          </p:cNvSpPr>
          <p:nvPr>
            <p:ph idx="1"/>
          </p:nvPr>
        </p:nvSpPr>
        <p:spPr>
          <a:xfrm>
            <a:off x="360854" y="746120"/>
            <a:ext cx="11485848" cy="576248"/>
          </a:xfrm>
        </p:spPr>
        <p:txBody>
          <a:bodyPr/>
          <a:lstStyle/>
          <a:p>
            <a:r>
              <a:rPr lang="en-US" altLang="zh-CN" b="1">
                <a:solidFill>
                  <a:srgbClr val="00A451"/>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a:solidFill>
                  <a:srgbClr val="00A451"/>
                </a:solidFill>
                <a:latin typeface="Times New Roman" panose="02020603050405020304" pitchFamily="18" charset="0"/>
                <a:ea typeface="黑体" panose="02010609060101010101" pitchFamily="49" charset="-122"/>
                <a:cs typeface="Times New Roman" panose="02020603050405020304" pitchFamily="18" charset="0"/>
              </a:rPr>
              <a:t>反应热大小的比较</a:t>
            </a:r>
            <a:endParaRPr lang="zh-CN" altLang="en-US"/>
          </a:p>
        </p:txBody>
      </p:sp>
      <p:pic>
        <p:nvPicPr>
          <p:cNvPr id="4" name="知识点3.EPS" descr="id:2147491177;FounderCES"/>
          <p:cNvPicPr/>
          <p:nvPr/>
        </p:nvPicPr>
        <p:blipFill>
          <a:blip r:embed="rId2"/>
          <a:stretch>
            <a:fillRect/>
          </a:stretch>
        </p:blipFill>
        <p:spPr>
          <a:xfrm>
            <a:off x="432950" y="864760"/>
            <a:ext cx="1445895" cy="384175"/>
          </a:xfrm>
          <a:prstGeom prst="rect">
            <a:avLst/>
          </a:prstGeom>
        </p:spPr>
      </p:pic>
      <p:sp>
        <p:nvSpPr>
          <p:cNvPr id="2" name="内容占位符 2">
            <a:extLst>
              <a:ext uri="{FF2B5EF4-FFF2-40B4-BE49-F238E27FC236}">
                <a16:creationId xmlns:a16="http://schemas.microsoft.com/office/drawing/2014/main" id="{612D7696-C237-B54A-38A4-1157811201CB}"/>
              </a:ext>
            </a:extLst>
          </p:cNvPr>
          <p:cNvSpPr txBox="1">
            <a:spLocks/>
          </p:cNvSpPr>
          <p:nvPr/>
        </p:nvSpPr>
        <p:spPr bwMode="auto">
          <a:xfrm>
            <a:off x="360854" y="1284672"/>
            <a:ext cx="11485848" cy="45243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与</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mn-ea"/>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有关</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：对于放热反应来说，放热越多，</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反而越小。</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与</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化学计量数</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有关</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：化学计量数加倍，</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的绝对值也要加倍。</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与</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化学状态</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有关</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：同一反应，反应物或生成物状态不同，反应热不同；产物相同，晶体类型不同，反应热不同。</a:t>
            </a:r>
            <a:endParaRPr lang="en-US" altLang="zh-CN" sz="1050" b="1">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buNone/>
            </a:pPr>
            <a:r>
              <a:rPr lang="en-US" alt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a:t>
            </a:r>
            <a:r>
              <a:rPr lang="en-US" altLang="zh-CN"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alt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与</a:t>
            </a:r>
            <a:r>
              <a:rPr lang="en-US" altLang="zh-CN"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alt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反应程度</a:t>
            </a:r>
            <a:r>
              <a:rPr lang="en-US" altLang="zh-CN"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alt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有关</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buNone/>
            </a:pPr>
            <a:r>
              <a:rPr lang="en-US" altLang="zh-CN"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alt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en-US" altLang="zh-CN"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alt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其他条件相同时，燃烧越充分，放出的热量越多。</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pPr>
            <a:r>
              <a:rPr lang="en-US" altLang="zh-CN"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alt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altLang="zh-CN"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alt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对于可逆反应，反应物不可能完全转化为生成物，所以实际放出或吸收的热量</a:t>
            </a:r>
            <a:r>
              <a:rPr lang="zh-CN" altLang="zh-CN" sz="2400" b="1">
                <a:solidFill>
                  <a:srgbClr val="000000"/>
                </a:solidFill>
                <a:effectLst/>
                <a:highlight>
                  <a:srgbClr val="FFFF00"/>
                </a:highlight>
                <a:latin typeface="Times New Roman" panose="02020603050405020304" pitchFamily="18" charset="0"/>
                <a:ea typeface="宋体" panose="02010600030101010101" pitchFamily="2" charset="-122"/>
                <a:cs typeface="Times New Roman" panose="02020603050405020304" pitchFamily="18" charset="0"/>
              </a:rPr>
              <a:t>小于</a:t>
            </a:r>
            <a:r>
              <a:rPr lang="zh-CN" alt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相应的热化学方程式中的</a:t>
            </a:r>
            <a:r>
              <a:rPr lang="en-US" alt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Δ</a:t>
            </a:r>
            <a:r>
              <a:rPr lang="en-US" altLang="zh-CN"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a:t>
            </a:r>
            <a:r>
              <a:rPr lang="zh-CN" alt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的绝对值</a:t>
            </a:r>
            <a:r>
              <a:rPr lang="en-US" altLang="zh-CN"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alt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Δ</a:t>
            </a:r>
            <a:r>
              <a:rPr lang="en-US" altLang="zh-CN"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a:t>
            </a:r>
            <a:r>
              <a:rPr lang="zh-CN" alt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是反应完全放出或吸收的热量</a:t>
            </a:r>
            <a:r>
              <a:rPr lang="en-US" altLang="zh-CN"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alt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25389175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00EEC5A-C123-433F-11F0-A95A33BDD6CB}"/>
            </a:ext>
          </a:extLst>
        </p:cNvPr>
        <p:cNvGrpSpPr/>
        <p:nvPr/>
      </p:nvGrpSpPr>
      <p:grpSpPr>
        <a:xfrm>
          <a:off x="0" y="0"/>
          <a:ext cx="0" cy="0"/>
          <a:chOff x="0" y="0"/>
          <a:chExt cx="0" cy="0"/>
        </a:xfrm>
      </p:grpSpPr>
      <p:pic>
        <p:nvPicPr>
          <p:cNvPr id="4" name="图片 3">
            <a:extLst>
              <a:ext uri="{FF2B5EF4-FFF2-40B4-BE49-F238E27FC236}">
                <a16:creationId xmlns:a16="http://schemas.microsoft.com/office/drawing/2014/main" id="{1AB8EF75-29CA-3CCE-BB54-9CDD672158C2}"/>
              </a:ext>
            </a:extLst>
          </p:cNvPr>
          <p:cNvPicPr>
            <a:picLocks noChangeAspect="1"/>
          </p:cNvPicPr>
          <p:nvPr/>
        </p:nvPicPr>
        <p:blipFill>
          <a:blip r:embed="rId2"/>
          <a:stretch>
            <a:fillRect/>
          </a:stretch>
        </p:blipFill>
        <p:spPr>
          <a:xfrm>
            <a:off x="360854" y="957246"/>
            <a:ext cx="11485848" cy="1247618"/>
          </a:xfrm>
          <a:prstGeom prst="rect">
            <a:avLst/>
          </a:prstGeom>
        </p:spPr>
      </p:pic>
      <p:sp>
        <p:nvSpPr>
          <p:cNvPr id="5" name="内容占位符 4">
            <a:extLst>
              <a:ext uri="{FF2B5EF4-FFF2-40B4-BE49-F238E27FC236}">
                <a16:creationId xmlns:a16="http://schemas.microsoft.com/office/drawing/2014/main" id="{4FB77D91-2976-E548-C857-BA22AC56379E}"/>
              </a:ext>
            </a:extLst>
          </p:cNvPr>
          <p:cNvSpPr>
            <a:spLocks noGrp="1"/>
          </p:cNvSpPr>
          <p:nvPr>
            <p:ph idx="1"/>
          </p:nvPr>
        </p:nvSpPr>
        <p:spPr>
          <a:xfrm>
            <a:off x="360854" y="917512"/>
            <a:ext cx="11485848" cy="1130246"/>
          </a:xfrm>
        </p:spPr>
        <p:txBody>
          <a:bodyPr/>
          <a:lstStyle/>
          <a:p>
            <a:pPr hangingPunct="0"/>
            <a:r>
              <a:rPr lang="en-US"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对于反应热的比较</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应注意是比较</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的大小还是比较反应放出</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吸收</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的热量的大小</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注意</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与</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的区别。比较</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时应先比大小</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再看正负。</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名师点拨.EPS" descr="id:2147492483;FounderCES">
            <a:extLst>
              <a:ext uri="{FF2B5EF4-FFF2-40B4-BE49-F238E27FC236}">
                <a16:creationId xmlns:a16="http://schemas.microsoft.com/office/drawing/2014/main" id="{95D74525-3176-DCB6-EDBF-0BCCF7C7E721}"/>
              </a:ext>
            </a:extLst>
          </p:cNvPr>
          <p:cNvPicPr>
            <a:picLocks noChangeAspect="1"/>
          </p:cNvPicPr>
          <p:nvPr/>
        </p:nvPicPr>
        <p:blipFill>
          <a:blip r:embed="rId3"/>
          <a:stretch>
            <a:fillRect/>
          </a:stretch>
        </p:blipFill>
        <p:spPr>
          <a:xfrm>
            <a:off x="478582" y="970264"/>
            <a:ext cx="1997250" cy="467071"/>
          </a:xfrm>
          <a:prstGeom prst="rect">
            <a:avLst/>
          </a:prstGeom>
        </p:spPr>
      </p:pic>
    </p:spTree>
    <p:extLst>
      <p:ext uri="{BB962C8B-B14F-4D97-AF65-F5344CB8AC3E}">
        <p14:creationId xmlns:p14="http://schemas.microsoft.com/office/powerpoint/2010/main" val="365067388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a:extLst>
              <a:ext uri="{FF2B5EF4-FFF2-40B4-BE49-F238E27FC236}">
                <a16:creationId xmlns:a16="http://schemas.microsoft.com/office/drawing/2014/main" id="{4535C9A0-9AB8-E76D-777A-1D487B9E8F32}"/>
              </a:ext>
            </a:extLst>
          </p:cNvPr>
          <p:cNvSpPr>
            <a:spLocks noGrp="1"/>
          </p:cNvSpPr>
          <p:nvPr>
            <p:ph idx="1"/>
          </p:nvPr>
        </p:nvSpPr>
        <p:spPr>
          <a:xfrm>
            <a:off x="360854" y="1445106"/>
            <a:ext cx="11485848" cy="5008230"/>
          </a:xfrm>
        </p:spPr>
        <p:txBody>
          <a:bodyPr/>
          <a:lstStyle/>
          <a:p>
            <a:pPr hangingPunct="0"/>
            <a:r>
              <a:rPr lang="en-US" altLang="zh-CN" b="1">
                <a:solidFill>
                  <a:srgbClr val="00A451"/>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a:solidFill>
                  <a:srgbClr val="00A451"/>
                </a:solidFill>
                <a:latin typeface="Times New Roman" panose="02020603050405020304" pitchFamily="18" charset="0"/>
                <a:ea typeface="黑体" panose="02010609060101010101" pitchFamily="49" charset="-122"/>
                <a:cs typeface="Times New Roman" panose="02020603050405020304" pitchFamily="18" charset="0"/>
              </a:rPr>
              <a:t>应用盖斯定律的常用方法</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虚拟路径</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法</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若反应物</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变为生成物</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，可以有两个途径：</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由</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直接变成</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，反应热为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由</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经过</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变成</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，再由</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变成</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，每步的反应热分别为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如图所示：</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endPar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endPar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则有</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图片 3"/>
          <p:cNvPicPr>
            <a:picLocks noChangeAspect="1"/>
          </p:cNvPicPr>
          <p:nvPr/>
        </p:nvPicPr>
        <p:blipFill>
          <a:blip r:embed="rId2"/>
          <a:stretch>
            <a:fillRect/>
          </a:stretch>
        </p:blipFill>
        <p:spPr>
          <a:xfrm>
            <a:off x="3120959" y="917935"/>
            <a:ext cx="5948493" cy="566849"/>
          </a:xfrm>
          <a:prstGeom prst="rect">
            <a:avLst/>
          </a:prstGeom>
        </p:spPr>
      </p:pic>
      <p:pic>
        <p:nvPicPr>
          <p:cNvPr id="5" name="要点1.EPS" descr="id:2147491247;FounderCES"/>
          <p:cNvPicPr/>
          <p:nvPr/>
        </p:nvPicPr>
        <p:blipFill>
          <a:blip r:embed="rId3"/>
          <a:stretch>
            <a:fillRect/>
          </a:stretch>
        </p:blipFill>
        <p:spPr>
          <a:xfrm>
            <a:off x="360854" y="1608667"/>
            <a:ext cx="948690" cy="333375"/>
          </a:xfrm>
          <a:prstGeom prst="rect">
            <a:avLst/>
          </a:prstGeom>
        </p:spPr>
      </p:pic>
      <p:pic>
        <p:nvPicPr>
          <p:cNvPr id="2" name="cx452.jpg" descr="id:2147492894;FounderCES">
            <a:extLst>
              <a:ext uri="{FF2B5EF4-FFF2-40B4-BE49-F238E27FC236}">
                <a16:creationId xmlns:a16="http://schemas.microsoft.com/office/drawing/2014/main" id="{E7F86CB0-FFF1-0463-43B6-B18363C7914C}"/>
              </a:ext>
            </a:extLst>
          </p:cNvPr>
          <p:cNvPicPr>
            <a:picLocks noChangeAspect="1"/>
          </p:cNvPicPr>
          <p:nvPr/>
        </p:nvPicPr>
        <p:blipFill>
          <a:blip r:embed="rId4"/>
          <a:stretch>
            <a:fillRect/>
          </a:stretch>
        </p:blipFill>
        <p:spPr>
          <a:xfrm>
            <a:off x="4222998" y="4365104"/>
            <a:ext cx="3744416" cy="1427538"/>
          </a:xfrm>
          <a:prstGeom prst="rect">
            <a:avLst/>
          </a:prstGeom>
        </p:spPr>
      </p:pic>
    </p:spTree>
    <p:extLst>
      <p:ext uri="{BB962C8B-B14F-4D97-AF65-F5344CB8AC3E}">
        <p14:creationId xmlns:p14="http://schemas.microsoft.com/office/powerpoint/2010/main" val="120333502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id="{21A2C721-138E-4179-7329-8F0AC9A76962}"/>
              </a:ext>
            </a:extLst>
          </p:cNvPr>
          <p:cNvSpPr>
            <a:spLocks noGrp="1"/>
          </p:cNvSpPr>
          <p:nvPr>
            <p:ph idx="1"/>
          </p:nvPr>
        </p:nvSpPr>
        <p:spPr>
          <a:xfrm>
            <a:off x="360854" y="746120"/>
            <a:ext cx="11485848" cy="1200329"/>
          </a:xfrm>
        </p:spPr>
        <p:txBody>
          <a:bodyPr/>
          <a:lstStyle/>
          <a:p>
            <a:pPr hangingPunct="0"/>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加合</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法</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运用所给热化学方程式通过加减乘除的方法得到所求的热化学方程式。</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CX453.EPS" descr="id:2147492901;FounderCES">
            <a:extLst>
              <a:ext uri="{FF2B5EF4-FFF2-40B4-BE49-F238E27FC236}">
                <a16:creationId xmlns:a16="http://schemas.microsoft.com/office/drawing/2014/main" id="{1E8AB883-6118-DB0D-02C4-B9CF89766D33}"/>
              </a:ext>
            </a:extLst>
          </p:cNvPr>
          <p:cNvPicPr>
            <a:picLocks noChangeAspect="1"/>
          </p:cNvPicPr>
          <p:nvPr/>
        </p:nvPicPr>
        <p:blipFill>
          <a:blip r:embed="rId2"/>
          <a:stretch>
            <a:fillRect/>
          </a:stretch>
        </p:blipFill>
        <p:spPr>
          <a:xfrm>
            <a:off x="2782838" y="1951126"/>
            <a:ext cx="5544616" cy="3993927"/>
          </a:xfrm>
          <a:prstGeom prst="rect">
            <a:avLst/>
          </a:prstGeom>
        </p:spPr>
      </p:pic>
    </p:spTree>
    <p:extLst>
      <p:ext uri="{BB962C8B-B14F-4D97-AF65-F5344CB8AC3E}">
        <p14:creationId xmlns:p14="http://schemas.microsoft.com/office/powerpoint/2010/main" val="24374157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a:blip r:embed="rId2"/>
          <a:stretch>
            <a:fillRect/>
          </a:stretch>
        </p:blipFill>
        <p:spPr>
          <a:xfrm>
            <a:off x="351554" y="855296"/>
            <a:ext cx="11495147" cy="2792239"/>
          </a:xfrm>
          <a:prstGeom prst="rect">
            <a:avLst/>
          </a:prstGeom>
        </p:spPr>
      </p:pic>
      <p:sp>
        <p:nvSpPr>
          <p:cNvPr id="2" name="内容占位符 4">
            <a:extLst>
              <a:ext uri="{FF2B5EF4-FFF2-40B4-BE49-F238E27FC236}">
                <a16:creationId xmlns:a16="http://schemas.microsoft.com/office/drawing/2014/main" id="{8693866E-B132-7296-C226-9A7F15085116}"/>
              </a:ext>
            </a:extLst>
          </p:cNvPr>
          <p:cNvSpPr>
            <a:spLocks noGrp="1"/>
          </p:cNvSpPr>
          <p:nvPr>
            <p:ph idx="1"/>
          </p:nvPr>
        </p:nvSpPr>
        <p:spPr>
          <a:xfrm>
            <a:off x="360854" y="798200"/>
            <a:ext cx="11485848" cy="2862322"/>
          </a:xfrm>
        </p:spPr>
        <p:txBody>
          <a:bodyPr/>
          <a:lstStyle/>
          <a:p>
            <a:pPr hangingPunct="0"/>
            <a:r>
              <a:rPr lang="zh-CN" altLang="zh-CN" b="1"/>
              <a:t>　</a:t>
            </a:r>
            <a:r>
              <a:rPr lang="en-US" altLang="zh-CN" b="1"/>
              <a:t>                       </a:t>
            </a:r>
            <a:r>
              <a:rPr lang="zh-CN" altLang="zh-CN" b="1"/>
              <a:t>应用盖斯定律计算反应热时的注意事项</a:t>
            </a:r>
            <a:endParaRPr lang="zh-CN" altLang="zh-CN"/>
          </a:p>
          <a:p>
            <a:pPr hangingPunct="0"/>
            <a:r>
              <a:rPr lang="en-US" altLang="zh-CN" b="1"/>
              <a:t>(1)</a:t>
            </a:r>
            <a:r>
              <a:rPr lang="zh-CN" altLang="zh-CN" b="1"/>
              <a:t>热化学方程式乘某一个数时，反应热数值也必须乘该数。</a:t>
            </a:r>
            <a:endParaRPr lang="zh-CN" altLang="zh-CN"/>
          </a:p>
          <a:p>
            <a:pPr hangingPunct="0"/>
            <a:r>
              <a:rPr lang="en-US" altLang="zh-CN" b="1"/>
              <a:t>(2)</a:t>
            </a:r>
            <a:r>
              <a:rPr lang="zh-CN" altLang="zh-CN" b="1"/>
              <a:t>热化学方程式相加减时，同种状态的同种物质之间可相加减，反应热也随之相加减，所求之和为其代数和。</a:t>
            </a:r>
            <a:endParaRPr lang="zh-CN" altLang="zh-CN"/>
          </a:p>
          <a:p>
            <a:pPr hangingPunct="0"/>
            <a:r>
              <a:rPr lang="en-US" altLang="zh-CN" b="1"/>
              <a:t>(3)</a:t>
            </a:r>
            <a:r>
              <a:rPr lang="zh-CN" altLang="zh-CN" b="1"/>
              <a:t>将一个热化学方程式颠倒时，</a:t>
            </a:r>
            <a:r>
              <a:rPr lang="en-US" altLang="zh-CN" b="1"/>
              <a:t>Δ</a:t>
            </a:r>
            <a:r>
              <a:rPr lang="en-US" altLang="zh-CN" b="1" i="1"/>
              <a:t>H</a:t>
            </a:r>
            <a:r>
              <a:rPr lang="zh-CN" altLang="zh-CN" b="1"/>
              <a:t>的</a:t>
            </a:r>
            <a:r>
              <a:rPr lang="en-US" altLang="zh-CN" b="1">
                <a:latin typeface="+mn-ea"/>
              </a:rPr>
              <a:t>“</a:t>
            </a:r>
            <a:r>
              <a:rPr lang="zh-CN" altLang="zh-CN" b="1">
                <a:latin typeface="+mn-ea"/>
              </a:rPr>
              <a:t>＋</a:t>
            </a:r>
            <a:r>
              <a:rPr lang="en-US" altLang="zh-CN" b="1">
                <a:latin typeface="+mn-ea"/>
              </a:rPr>
              <a:t>”“</a:t>
            </a:r>
            <a:r>
              <a:rPr lang="zh-CN" altLang="zh-CN" b="1">
                <a:latin typeface="+mn-ea"/>
              </a:rPr>
              <a:t>－</a:t>
            </a:r>
            <a:r>
              <a:rPr lang="en-US" altLang="zh-CN" b="1">
                <a:latin typeface="+mn-ea"/>
              </a:rPr>
              <a:t>”</a:t>
            </a:r>
            <a:r>
              <a:rPr lang="zh-CN" altLang="zh-CN" b="1"/>
              <a:t>号必须随之改变。</a:t>
            </a:r>
            <a:endParaRPr lang="zh-CN" altLang="zh-CN"/>
          </a:p>
        </p:txBody>
      </p:sp>
      <p:pic>
        <p:nvPicPr>
          <p:cNvPr id="4" name="图片 3">
            <a:extLst>
              <a:ext uri="{FF2B5EF4-FFF2-40B4-BE49-F238E27FC236}">
                <a16:creationId xmlns:a16="http://schemas.microsoft.com/office/drawing/2014/main" id="{657091F1-A7B7-DD2F-B54B-CC0E4F1DE962}"/>
              </a:ext>
            </a:extLst>
          </p:cNvPr>
          <p:cNvPicPr>
            <a:picLocks noChangeAspect="1"/>
          </p:cNvPicPr>
          <p:nvPr/>
        </p:nvPicPr>
        <p:blipFill>
          <a:blip r:embed="rId3"/>
          <a:stretch>
            <a:fillRect/>
          </a:stretch>
        </p:blipFill>
        <p:spPr>
          <a:xfrm>
            <a:off x="378438" y="859634"/>
            <a:ext cx="2076519" cy="497429"/>
          </a:xfrm>
          <a:prstGeom prst="rect">
            <a:avLst/>
          </a:prstGeom>
        </p:spPr>
      </p:pic>
    </p:spTree>
    <p:extLst>
      <p:ext uri="{BB962C8B-B14F-4D97-AF65-F5344CB8AC3E}">
        <p14:creationId xmlns:p14="http://schemas.microsoft.com/office/powerpoint/2010/main" val="3830757124"/>
      </p:ext>
    </p:extLst>
  </p:cSld>
  <p:clrMapOvr>
    <a:masterClrMapping/>
  </p:clrMapOvr>
  <p:timing>
    <p:tnLst>
      <p:par>
        <p:cTn id="1" dur="indefinite" restart="never" nodeType="tmRoot"/>
      </p:par>
    </p:tn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386</TotalTime>
  <Words>1979</Words>
  <Application>Microsoft Office PowerPoint</Application>
  <PresentationFormat>自定义</PresentationFormat>
  <Paragraphs>166</Paragraphs>
  <Slides>30</Slides>
  <Notes>0</Notes>
  <HiddenSlides>0</HiddenSlides>
  <MMClips>0</MMClips>
  <ScaleCrop>false</ScaleCrop>
  <HeadingPairs>
    <vt:vector size="6" baseType="variant">
      <vt:variant>
        <vt:lpstr>已用的字体</vt:lpstr>
      </vt:variant>
      <vt:variant>
        <vt:i4>9</vt:i4>
      </vt:variant>
      <vt:variant>
        <vt:lpstr>主题</vt:lpstr>
      </vt:variant>
      <vt:variant>
        <vt:i4>1</vt:i4>
      </vt:variant>
      <vt:variant>
        <vt:lpstr>幻灯片标题</vt:lpstr>
      </vt:variant>
      <vt:variant>
        <vt:i4>30</vt:i4>
      </vt:variant>
    </vt:vector>
  </HeadingPairs>
  <TitlesOfParts>
    <vt:vector size="40" baseType="lpstr">
      <vt:lpstr>仿宋</vt:lpstr>
      <vt:lpstr>黑体</vt:lpstr>
      <vt:lpstr>楷体</vt:lpstr>
      <vt:lpstr>宋体</vt:lpstr>
      <vt:lpstr>微软雅黑</vt:lpstr>
      <vt:lpstr>Arial</vt:lpstr>
      <vt:lpstr>Calibri</vt:lpstr>
      <vt:lpstr>Cambria Math</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Admin</cp:lastModifiedBy>
  <cp:revision>397</cp:revision>
  <dcterms:created xsi:type="dcterms:W3CDTF">2020-11-06T05:24:00Z</dcterms:created>
  <dcterms:modified xsi:type="dcterms:W3CDTF">2025-06-26T13:58:07Z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2052-11.1.0.9021</vt:lpwstr>
  </property>
</Properties>
</file>